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56" r:id="rId2"/>
    <p:sldId id="279" r:id="rId3"/>
    <p:sldId id="280" r:id="rId4"/>
    <p:sldId id="275" r:id="rId5"/>
    <p:sldId id="276" r:id="rId6"/>
    <p:sldId id="277" r:id="rId7"/>
    <p:sldId id="294" r:id="rId8"/>
    <p:sldId id="295" r:id="rId9"/>
    <p:sldId id="296" r:id="rId10"/>
    <p:sldId id="283" r:id="rId11"/>
    <p:sldId id="284" r:id="rId12"/>
    <p:sldId id="285" r:id="rId13"/>
    <p:sldId id="286" r:id="rId14"/>
    <p:sldId id="287" r:id="rId15"/>
    <p:sldId id="288" r:id="rId16"/>
    <p:sldId id="289" r:id="rId17"/>
    <p:sldId id="290" r:id="rId18"/>
    <p:sldId id="291" r:id="rId19"/>
    <p:sldId id="292" r:id="rId20"/>
    <p:sldId id="293" r:id="rId21"/>
    <p:sldId id="278" r:id="rId22"/>
    <p:sldId id="282" r:id="rId23"/>
    <p:sldId id="281" r:id="rId24"/>
  </p:sldIdLst>
  <p:sldSz cx="9144000" cy="6858000" type="screen4x3"/>
  <p:notesSz cx="9942513" cy="6815138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DDDDD"/>
    <a:srgbClr val="1C1C1C"/>
    <a:srgbClr val="FFFF66"/>
    <a:srgbClr val="FFFF00"/>
    <a:srgbClr val="0000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620" autoAdjust="0"/>
    <p:restoredTop sz="86380" autoAdjust="0"/>
  </p:normalViewPr>
  <p:slideViewPr>
    <p:cSldViewPr>
      <p:cViewPr>
        <p:scale>
          <a:sx n="50" d="100"/>
          <a:sy n="50" d="100"/>
        </p:scale>
        <p:origin x="-1637" y="-80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9178" cy="3408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31717" y="0"/>
            <a:ext cx="4309178" cy="3408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32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72724"/>
            <a:ext cx="4309178" cy="3408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32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31717" y="6472724"/>
            <a:ext cx="4309178" cy="3408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D8364AF-1174-478D-B97F-1B93225000C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9178" cy="34083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5631717" y="0"/>
            <a:ext cx="4309178" cy="34083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60D2E2FD-0570-47A6-AF08-477A6B691187}" type="datetimeFigureOut">
              <a:rPr lang="pl-PL"/>
              <a:pPr>
                <a:defRPr/>
              </a:pPr>
              <a:t>2011-05-10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3267075" y="511175"/>
            <a:ext cx="3408363" cy="25558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l-PL" noProof="0" smtClean="0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993928" y="3237940"/>
            <a:ext cx="7954658" cy="30659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noProof="0" smtClean="0"/>
              <a:t>Kliknij, aby edytować style wzorca tekstu</a:t>
            </a:r>
          </a:p>
          <a:p>
            <a:pPr lvl="1"/>
            <a:r>
              <a:rPr lang="pl-PL" noProof="0" smtClean="0"/>
              <a:t>Drugi poziom</a:t>
            </a:r>
          </a:p>
          <a:p>
            <a:pPr lvl="2"/>
            <a:r>
              <a:rPr lang="pl-PL" noProof="0" smtClean="0"/>
              <a:t>Trzeci poziom</a:t>
            </a:r>
          </a:p>
          <a:p>
            <a:pPr lvl="3"/>
            <a:r>
              <a:rPr lang="pl-PL" noProof="0" smtClean="0"/>
              <a:t>Czwarty poziom</a:t>
            </a:r>
          </a:p>
          <a:p>
            <a:pPr lvl="4"/>
            <a:r>
              <a:rPr lang="pl-PL" noProof="0" smtClean="0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6472724"/>
            <a:ext cx="4309178" cy="34083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5631717" y="6472724"/>
            <a:ext cx="4309178" cy="34083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0441B6C1-28F8-4DD3-9E4A-969BAC2A17BE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7" name="Symbol zastępczy notatek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pl-PL" smtClean="0"/>
          </a:p>
        </p:txBody>
      </p:sp>
      <p:sp>
        <p:nvSpPr>
          <p:cNvPr id="11268" name="Symbol zastępczy numeru slajd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777CBA9-6B7A-41C6-8F17-CCB2896CF716}" type="slidenum">
              <a:rPr lang="pl-PL" smtClean="0"/>
              <a:pPr/>
              <a:t>1</a:t>
            </a:fld>
            <a:endParaRPr lang="pl-PL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441B6C1-28F8-4DD3-9E4A-969BAC2A17BE}" type="slidenum">
              <a:rPr lang="pl-PL" smtClean="0"/>
              <a:pPr>
                <a:defRPr/>
              </a:pPr>
              <a:t>10</a:t>
            </a:fld>
            <a:endParaRPr lang="pl-PL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441B6C1-28F8-4DD3-9E4A-969BAC2A17BE}" type="slidenum">
              <a:rPr lang="pl-PL" smtClean="0"/>
              <a:pPr>
                <a:defRPr/>
              </a:pPr>
              <a:t>11</a:t>
            </a:fld>
            <a:endParaRPr lang="pl-PL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441B6C1-28F8-4DD3-9E4A-969BAC2A17BE}" type="slidenum">
              <a:rPr lang="pl-PL" smtClean="0"/>
              <a:pPr>
                <a:defRPr/>
              </a:pPr>
              <a:t>12</a:t>
            </a:fld>
            <a:endParaRPr lang="pl-PL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441B6C1-28F8-4DD3-9E4A-969BAC2A17BE}" type="slidenum">
              <a:rPr lang="pl-PL" smtClean="0"/>
              <a:pPr>
                <a:defRPr/>
              </a:pPr>
              <a:t>13</a:t>
            </a:fld>
            <a:endParaRPr lang="pl-PL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441B6C1-28F8-4DD3-9E4A-969BAC2A17BE}" type="slidenum">
              <a:rPr lang="pl-PL" smtClean="0"/>
              <a:pPr>
                <a:defRPr/>
              </a:pPr>
              <a:t>14</a:t>
            </a:fld>
            <a:endParaRPr lang="pl-PL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441B6C1-28F8-4DD3-9E4A-969BAC2A17BE}" type="slidenum">
              <a:rPr lang="pl-PL" smtClean="0"/>
              <a:pPr>
                <a:defRPr/>
              </a:pPr>
              <a:t>15</a:t>
            </a:fld>
            <a:endParaRPr lang="pl-PL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441B6C1-28F8-4DD3-9E4A-969BAC2A17BE}" type="slidenum">
              <a:rPr lang="pl-PL" smtClean="0"/>
              <a:pPr>
                <a:defRPr/>
              </a:pPr>
              <a:t>16</a:t>
            </a:fld>
            <a:endParaRPr lang="pl-PL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441B6C1-28F8-4DD3-9E4A-969BAC2A17BE}" type="slidenum">
              <a:rPr lang="pl-PL" smtClean="0"/>
              <a:pPr>
                <a:defRPr/>
              </a:pPr>
              <a:t>17</a:t>
            </a:fld>
            <a:endParaRPr lang="pl-PL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441B6C1-28F8-4DD3-9E4A-969BAC2A17BE}" type="slidenum">
              <a:rPr lang="pl-PL" smtClean="0"/>
              <a:pPr>
                <a:defRPr/>
              </a:pPr>
              <a:t>18</a:t>
            </a:fld>
            <a:endParaRPr lang="pl-PL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441B6C1-28F8-4DD3-9E4A-969BAC2A17BE}" type="slidenum">
              <a:rPr lang="pl-PL" smtClean="0"/>
              <a:pPr>
                <a:defRPr/>
              </a:pPr>
              <a:t>19</a:t>
            </a:fld>
            <a:endParaRPr lang="pl-P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441B6C1-28F8-4DD3-9E4A-969BAC2A17BE}" type="slidenum">
              <a:rPr lang="pl-PL" smtClean="0"/>
              <a:pPr>
                <a:defRPr/>
              </a:pPr>
              <a:t>2</a:t>
            </a:fld>
            <a:endParaRPr lang="pl-PL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441B6C1-28F8-4DD3-9E4A-969BAC2A17BE}" type="slidenum">
              <a:rPr lang="pl-PL" smtClean="0"/>
              <a:pPr>
                <a:defRPr/>
              </a:pPr>
              <a:t>20</a:t>
            </a:fld>
            <a:endParaRPr lang="pl-PL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441B6C1-28F8-4DD3-9E4A-969BAC2A17BE}" type="slidenum">
              <a:rPr lang="pl-PL" smtClean="0"/>
              <a:pPr>
                <a:defRPr/>
              </a:pPr>
              <a:t>21</a:t>
            </a:fld>
            <a:endParaRPr lang="pl-PL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441B6C1-28F8-4DD3-9E4A-969BAC2A17BE}" type="slidenum">
              <a:rPr lang="pl-PL" smtClean="0"/>
              <a:pPr>
                <a:defRPr/>
              </a:pPr>
              <a:t>22</a:t>
            </a:fld>
            <a:endParaRPr lang="pl-PL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441B6C1-28F8-4DD3-9E4A-969BAC2A17BE}" type="slidenum">
              <a:rPr lang="pl-PL" smtClean="0"/>
              <a:pPr>
                <a:defRPr/>
              </a:pPr>
              <a:t>23</a:t>
            </a:fld>
            <a:endParaRPr lang="pl-P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441B6C1-28F8-4DD3-9E4A-969BAC2A17BE}" type="slidenum">
              <a:rPr lang="pl-PL" smtClean="0"/>
              <a:pPr>
                <a:defRPr/>
              </a:pPr>
              <a:t>3</a:t>
            </a:fld>
            <a:endParaRPr lang="pl-PL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/>
            </a:solidFill>
            <a:miter lim="800000"/>
          </a:ln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 lIns="91614" tIns="45807" rIns="91614" bIns="45807"/>
          <a:lstStyle/>
          <a:p>
            <a:endParaRPr lang="pl-PL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4294967295"/>
          </p:nvPr>
        </p:nvSpPr>
        <p:spPr bwMode="auto">
          <a:xfrm>
            <a:off x="5631075" y="6473347"/>
            <a:ext cx="4309118" cy="340703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1614" tIns="45807" rIns="91614" bIns="45807"/>
          <a:lstStyle/>
          <a:p>
            <a:fld id="{208DE526-9856-4C44-A0E2-40D7CBF30A01}" type="slidenum">
              <a:rPr lang="pl-PL"/>
              <a:pPr/>
              <a:t>4</a:t>
            </a:fld>
            <a:endParaRPr lang="pl-PL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441B6C1-28F8-4DD3-9E4A-969BAC2A17BE}" type="slidenum">
              <a:rPr lang="pl-PL" smtClean="0"/>
              <a:pPr>
                <a:defRPr/>
              </a:pPr>
              <a:t>5</a:t>
            </a:fld>
            <a:endParaRPr lang="pl-PL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441B6C1-28F8-4DD3-9E4A-969BAC2A17BE}" type="slidenum">
              <a:rPr lang="pl-PL" smtClean="0"/>
              <a:pPr>
                <a:defRPr/>
              </a:pPr>
              <a:t>6</a:t>
            </a:fld>
            <a:endParaRPr lang="pl-PL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441B6C1-28F8-4DD3-9E4A-969BAC2A17BE}" type="slidenum">
              <a:rPr lang="pl-PL" smtClean="0"/>
              <a:pPr>
                <a:defRPr/>
              </a:pPr>
              <a:t>7</a:t>
            </a:fld>
            <a:endParaRPr lang="pl-PL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441B6C1-28F8-4DD3-9E4A-969BAC2A17BE}" type="slidenum">
              <a:rPr lang="pl-PL" smtClean="0"/>
              <a:pPr>
                <a:defRPr/>
              </a:pPr>
              <a:t>8</a:t>
            </a:fld>
            <a:endParaRPr lang="pl-PL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441B6C1-28F8-4DD3-9E4A-969BAC2A17BE}" type="slidenum">
              <a:rPr lang="pl-PL" smtClean="0"/>
              <a:pPr>
                <a:defRPr/>
              </a:pPr>
              <a:t>9</a:t>
            </a:fld>
            <a:endParaRPr lang="pl-P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oundRect">
            <a:avLst/>
          </a:prstGeom>
        </p:spPr>
        <p:txBody>
          <a:bodyPr/>
          <a:lstStyle/>
          <a:p>
            <a:r>
              <a:rPr lang="pl-PL" dirty="0" smtClean="0"/>
              <a:t>Kliknij, aby edytować styl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E8F5FA-0B40-438F-B033-2E575A9E79C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07E8DB-6110-4A9E-BA6D-93EC77F1D43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94338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684213" y="609600"/>
            <a:ext cx="5678487" cy="5494338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7C99D8-3977-4894-8F1C-AB359A2682B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prstGeom prst="roundRect">
            <a:avLst/>
          </a:prstGeo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941012-CF8C-4E79-8CB4-6B6B0A94D65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D2AD26-CCBB-4156-B4D0-A9B62FC2EDB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684213" y="1989138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6613" y="1989138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4706A4-DE48-4AE6-B539-49463B83C16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203DD7-20B1-457F-903B-A6BE0E5E7D2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184D88-496F-4F24-AD49-3EB87C976FC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3B0DFB-EB3D-4B81-A936-A00903FB366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10640A-C65A-44AA-99B5-83CF71D9DEE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 smtClean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B5967A-D2B7-4225-8355-70EE7F9BB88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gradFill rotWithShape="0">
            <a:gsLst>
              <a:gs pos="0">
                <a:schemeClr val="accent2">
                  <a:gamma/>
                  <a:shade val="46275"/>
                  <a:invGamma/>
                </a:schemeClr>
              </a:gs>
              <a:gs pos="50000">
                <a:schemeClr val="accent2"/>
              </a:gs>
              <a:gs pos="100000">
                <a:schemeClr val="accent2">
                  <a:gamma/>
                  <a:shade val="46275"/>
                  <a:invGamma/>
                </a:schemeClr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Kliknij, aby edytować styl wzorca tytułu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err="1" smtClean="0"/>
              <a:t>Kliknij</a:t>
            </a:r>
            <a:r>
              <a:rPr lang="en-GB" dirty="0" smtClean="0"/>
              <a:t>, </a:t>
            </a:r>
            <a:r>
              <a:rPr lang="en-GB" dirty="0" err="1" smtClean="0"/>
              <a:t>aby</a:t>
            </a:r>
            <a:r>
              <a:rPr lang="en-GB" dirty="0" smtClean="0"/>
              <a:t> </a:t>
            </a:r>
            <a:r>
              <a:rPr lang="en-GB" dirty="0" err="1" smtClean="0"/>
              <a:t>edytować</a:t>
            </a:r>
            <a:r>
              <a:rPr lang="en-GB" dirty="0" smtClean="0"/>
              <a:t> style </a:t>
            </a:r>
            <a:r>
              <a:rPr lang="en-GB" dirty="0" err="1" smtClean="0"/>
              <a:t>wzorca</a:t>
            </a:r>
            <a:r>
              <a:rPr lang="en-GB" dirty="0" smtClean="0"/>
              <a:t> </a:t>
            </a:r>
            <a:r>
              <a:rPr lang="en-GB" dirty="0" err="1" smtClean="0"/>
              <a:t>tekstu</a:t>
            </a:r>
            <a:endParaRPr lang="en-GB" dirty="0" smtClean="0"/>
          </a:p>
          <a:p>
            <a:pPr lvl="1"/>
            <a:r>
              <a:rPr lang="en-GB" dirty="0" err="1" smtClean="0"/>
              <a:t>Drugi</a:t>
            </a:r>
            <a:r>
              <a:rPr lang="en-GB" dirty="0" smtClean="0"/>
              <a:t> </a:t>
            </a:r>
            <a:r>
              <a:rPr lang="en-GB" dirty="0" err="1" smtClean="0"/>
              <a:t>poziom</a:t>
            </a:r>
            <a:endParaRPr lang="en-GB" dirty="0" smtClean="0"/>
          </a:p>
          <a:p>
            <a:pPr lvl="2"/>
            <a:r>
              <a:rPr lang="en-GB" dirty="0" err="1" smtClean="0"/>
              <a:t>Trzeci</a:t>
            </a:r>
            <a:r>
              <a:rPr lang="en-GB" dirty="0" smtClean="0"/>
              <a:t> </a:t>
            </a:r>
            <a:r>
              <a:rPr lang="en-GB" dirty="0" err="1" smtClean="0"/>
              <a:t>poziom</a:t>
            </a:r>
            <a:endParaRPr lang="en-GB" dirty="0" smtClean="0"/>
          </a:p>
          <a:p>
            <a:pPr lvl="3"/>
            <a:r>
              <a:rPr lang="en-GB" dirty="0" err="1" smtClean="0"/>
              <a:t>Czwarty</a:t>
            </a:r>
            <a:r>
              <a:rPr lang="en-GB" dirty="0" smtClean="0"/>
              <a:t> </a:t>
            </a:r>
            <a:r>
              <a:rPr lang="en-GB" dirty="0" err="1" smtClean="0"/>
              <a:t>poziom</a:t>
            </a:r>
            <a:endParaRPr lang="en-GB" dirty="0" smtClean="0"/>
          </a:p>
          <a:p>
            <a:pPr lvl="4"/>
            <a:r>
              <a:rPr lang="en-GB" dirty="0" err="1" smtClean="0"/>
              <a:t>Piąty</a:t>
            </a:r>
            <a:r>
              <a:rPr lang="en-GB" dirty="0" smtClean="0"/>
              <a:t> </a:t>
            </a:r>
            <a:r>
              <a:rPr lang="en-GB" dirty="0" err="1" smtClean="0"/>
              <a:t>poziom</a:t>
            </a:r>
            <a:endParaRPr lang="en-GB" dirty="0" smtClean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44286D1-1B84-4E29-A61B-1B7D21FDD27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7" grpId="0" uiExpand="1" build="p" bldLvl="3">
        <p:tmplLst>
          <p:tmpl lvl="1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10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10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7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27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DDDDDD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FFFF00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FFFF66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FFFF66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FFFF66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FFFF66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FFFF66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FF66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FF66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FF66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FFFF66"/>
          </a:solidFill>
          <a:latin typeface="+mn-lt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14348" y="1628800"/>
            <a:ext cx="7772400" cy="2747927"/>
          </a:xfrm>
        </p:spPr>
        <p:txBody>
          <a:bodyPr/>
          <a:lstStyle/>
          <a:p>
            <a:pPr eaLnBrk="1" hangingPunct="1">
              <a:defRPr/>
            </a:pPr>
            <a:r>
              <a:rPr lang="pl-PL" sz="4000" dirty="0" smtClean="0"/>
              <a:t>Stan </a:t>
            </a:r>
            <a:r>
              <a:rPr lang="pl-PL" sz="4000" dirty="0" smtClean="0"/>
              <a:t>opracowania metadanych zbiorów i usług danych przestrzennych </a:t>
            </a:r>
            <a:r>
              <a:rPr lang="pl-PL" sz="4000" dirty="0" smtClean="0"/>
              <a:t/>
            </a:r>
            <a:br>
              <a:rPr lang="pl-PL" sz="4000" dirty="0" smtClean="0"/>
            </a:br>
            <a:r>
              <a:rPr lang="pl-PL" sz="4000" dirty="0" smtClean="0"/>
              <a:t>dla </a:t>
            </a:r>
            <a:r>
              <a:rPr lang="pl-PL" sz="4000" dirty="0" smtClean="0"/>
              <a:t>I </a:t>
            </a:r>
            <a:r>
              <a:rPr lang="pl-PL" sz="4000" dirty="0" err="1" smtClean="0"/>
              <a:t>i</a:t>
            </a:r>
            <a:r>
              <a:rPr lang="pl-PL" sz="4000" dirty="0" smtClean="0"/>
              <a:t> II grupy tematycznej</a:t>
            </a:r>
            <a:endParaRPr lang="en-GB" sz="4000" dirty="0" smtClean="0"/>
          </a:p>
        </p:txBody>
      </p:sp>
      <p:sp>
        <p:nvSpPr>
          <p:cNvPr id="3" name="pole tekstowe 2"/>
          <p:cNvSpPr txBox="1"/>
          <p:nvPr/>
        </p:nvSpPr>
        <p:spPr>
          <a:xfrm>
            <a:off x="1785918" y="4857760"/>
            <a:ext cx="5493812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pl-PL" sz="32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Marek Baranowski</a:t>
            </a:r>
          </a:p>
          <a:p>
            <a:pPr algn="ctr"/>
            <a:r>
              <a:rPr lang="pl-PL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Zespół Metadanych Pierwszej i Drugiej</a:t>
            </a:r>
          </a:p>
          <a:p>
            <a:pPr algn="ctr"/>
            <a:r>
              <a:rPr lang="pl-PL" i="1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Grupy Tematycznej</a:t>
            </a:r>
            <a:endParaRPr lang="pl-PL" i="1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026" name="WordArt 2"/>
          <p:cNvSpPr>
            <a:spLocks noChangeArrowheads="1" noChangeShapeType="1" noTextEdit="1"/>
          </p:cNvSpPr>
          <p:nvPr/>
        </p:nvSpPr>
        <p:spPr bwMode="auto">
          <a:xfrm>
            <a:off x="251520" y="260648"/>
            <a:ext cx="847725" cy="695325"/>
          </a:xfrm>
          <a:prstGeom prst="rect">
            <a:avLst/>
          </a:prstGeom>
        </p:spPr>
        <p:txBody>
          <a:bodyPr wrap="none" fromWordArt="1">
            <a:prstTxWarp prst="textTriangle">
              <a:avLst>
                <a:gd name="adj" fmla="val 50000"/>
              </a:avLst>
            </a:prstTxWarp>
            <a:scene3d>
              <a:camera prst="legacyObliqueTopLeft"/>
              <a:lightRig rig="legacyNormal3" dir="r"/>
            </a:scene3d>
            <a:sp3d extrusionH="201600" prstMaterial="legacyMatte">
              <a:extrusionClr>
                <a:srgbClr val="0066CC"/>
              </a:extrusionClr>
            </a:sp3d>
          </a:bodyPr>
          <a:lstStyle/>
          <a:p>
            <a:pPr algn="ctr" rtl="0"/>
            <a:r>
              <a:rPr lang="pl-PL" sz="3600" kern="10" spc="0" smtClean="0">
                <a:ln w="9525">
                  <a:round/>
                  <a:headEnd/>
                  <a:tailEnd/>
                </a:ln>
                <a:gradFill rotWithShape="0">
                  <a:gsLst>
                    <a:gs pos="0">
                      <a:srgbClr val="FFFFCC"/>
                    </a:gs>
                    <a:gs pos="100000">
                      <a:srgbClr val="FF9999"/>
                    </a:gs>
                  </a:gsLst>
                  <a:lin ang="5400000" scaled="1"/>
                </a:gradFill>
                <a:effectLst/>
                <a:latin typeface="Times New Roman"/>
                <a:cs typeface="Times New Roman"/>
              </a:rPr>
              <a:t>RIIP</a:t>
            </a:r>
            <a:endParaRPr lang="pl-PL" sz="3600" kern="10" spc="0">
              <a:ln w="9525">
                <a:round/>
                <a:headEnd/>
                <a:tailEnd/>
              </a:ln>
              <a:gradFill rotWithShape="0">
                <a:gsLst>
                  <a:gs pos="0">
                    <a:srgbClr val="FFFFCC"/>
                  </a:gs>
                  <a:gs pos="100000">
                    <a:srgbClr val="FF9999"/>
                  </a:gs>
                </a:gsLst>
                <a:lin ang="5400000" scaled="1"/>
              </a:gradFill>
              <a:effectLst/>
              <a:latin typeface="Times New Roman"/>
              <a:cs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144016"/>
            <a:ext cx="7704856" cy="836712"/>
          </a:xfrm>
        </p:spPr>
        <p:txBody>
          <a:bodyPr/>
          <a:lstStyle/>
          <a:p>
            <a:r>
              <a:rPr lang="pl-PL" sz="4000" dirty="0" smtClean="0"/>
              <a:t>Struktura koordynacyjna IIP</a:t>
            </a:r>
            <a:endParaRPr lang="pl-PL" sz="4000" dirty="0"/>
          </a:p>
        </p:txBody>
      </p:sp>
      <p:sp>
        <p:nvSpPr>
          <p:cNvPr id="3139" name="Rectangle 6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grpSp>
        <p:nvGrpSpPr>
          <p:cNvPr id="3073" name="Group 1"/>
          <p:cNvGrpSpPr>
            <a:grpSpLocks noChangeAspect="1"/>
          </p:cNvGrpSpPr>
          <p:nvPr/>
        </p:nvGrpSpPr>
        <p:grpSpPr bwMode="auto">
          <a:xfrm>
            <a:off x="1461219" y="1268760"/>
            <a:ext cx="6207125" cy="5383213"/>
            <a:chOff x="2942" y="3073"/>
            <a:chExt cx="9774" cy="8477"/>
          </a:xfrm>
        </p:grpSpPr>
        <p:sp>
          <p:nvSpPr>
            <p:cNvPr id="3138" name="AutoShape 66"/>
            <p:cNvSpPr>
              <a:spLocks noChangeAspect="1" noChangeArrowheads="1" noTextEdit="1"/>
            </p:cNvSpPr>
            <p:nvPr/>
          </p:nvSpPr>
          <p:spPr bwMode="auto">
            <a:xfrm>
              <a:off x="2942" y="3073"/>
              <a:ext cx="9774" cy="8477"/>
            </a:xfrm>
            <a:prstGeom prst="rect">
              <a:avLst/>
            </a:prstGeom>
            <a:solidFill>
              <a:srgbClr val="4BACC6"/>
            </a:solidFill>
            <a:ln w="38100">
              <a:solidFill>
                <a:srgbClr val="F2F2F2"/>
              </a:solidFill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137" name="Rectangle 65"/>
            <p:cNvSpPr>
              <a:spLocks noChangeArrowheads="1"/>
            </p:cNvSpPr>
            <p:nvPr/>
          </p:nvSpPr>
          <p:spPr bwMode="auto">
            <a:xfrm>
              <a:off x="6726" y="3392"/>
              <a:ext cx="2214" cy="39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l-PL" sz="9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Times New Roman" pitchFamily="18" charset="0"/>
                  <a:cs typeface="Tahoma" pitchFamily="34" charset="0"/>
                </a:rPr>
                <a:t>Koordynator IIP</a:t>
              </a:r>
              <a:endParaRPr kumimoji="0" lang="pl-P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136" name="Text Box 64"/>
            <p:cNvSpPr txBox="1">
              <a:spLocks noChangeArrowheads="1"/>
            </p:cNvSpPr>
            <p:nvPr/>
          </p:nvSpPr>
          <p:spPr bwMode="auto">
            <a:xfrm>
              <a:off x="6726" y="3785"/>
              <a:ext cx="2214" cy="58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l-PL" sz="14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Times New Roman" pitchFamily="18" charset="0"/>
                  <a:cs typeface="Tahoma" pitchFamily="34" charset="0"/>
                </a:rPr>
                <a:t>MSWiA/GGK</a:t>
              </a:r>
              <a:endParaRPr kumimoji="0" lang="pl-PL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pl-P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3133" name="Group 61"/>
            <p:cNvGrpSpPr>
              <a:grpSpLocks/>
            </p:cNvGrpSpPr>
            <p:nvPr/>
          </p:nvGrpSpPr>
          <p:grpSpPr bwMode="auto">
            <a:xfrm>
              <a:off x="3531" y="4718"/>
              <a:ext cx="1752" cy="1031"/>
              <a:chOff x="3201" y="3924"/>
              <a:chExt cx="1752" cy="1031"/>
            </a:xfrm>
          </p:grpSpPr>
          <p:sp>
            <p:nvSpPr>
              <p:cNvPr id="3135" name="Rectangle 63"/>
              <p:cNvSpPr>
                <a:spLocks noChangeArrowheads="1"/>
              </p:cNvSpPr>
              <p:nvPr/>
            </p:nvSpPr>
            <p:spPr bwMode="auto">
              <a:xfrm>
                <a:off x="3201" y="3924"/>
                <a:ext cx="682" cy="394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sz="9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ahoma" pitchFamily="34" charset="0"/>
                    <a:ea typeface="Times New Roman" pitchFamily="18" charset="0"/>
                    <a:cs typeface="Tahoma" pitchFamily="34" charset="0"/>
                  </a:rPr>
                  <a:t>CRS</a:t>
                </a:r>
                <a:endParaRPr kumimoji="0" lang="pl-PL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134" name="Text Box 62"/>
              <p:cNvSpPr txBox="1">
                <a:spLocks noChangeArrowheads="1"/>
              </p:cNvSpPr>
              <p:nvPr/>
            </p:nvSpPr>
            <p:spPr bwMode="auto">
              <a:xfrm>
                <a:off x="3201" y="4318"/>
                <a:ext cx="1752" cy="63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sz="14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ahoma" pitchFamily="34" charset="0"/>
                    <a:ea typeface="Times New Roman" pitchFamily="18" charset="0"/>
                    <a:cs typeface="Tahoma" pitchFamily="34" charset="0"/>
                  </a:rPr>
                  <a:t>GGK</a:t>
                </a:r>
                <a:endParaRPr kumimoji="0" lang="pl-PL" sz="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pl-PL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3130" name="Group 58"/>
            <p:cNvGrpSpPr>
              <a:grpSpLocks/>
            </p:cNvGrpSpPr>
            <p:nvPr/>
          </p:nvGrpSpPr>
          <p:grpSpPr bwMode="auto">
            <a:xfrm>
              <a:off x="3531" y="5929"/>
              <a:ext cx="1752" cy="1031"/>
              <a:chOff x="3201" y="3924"/>
              <a:chExt cx="1752" cy="1031"/>
            </a:xfrm>
          </p:grpSpPr>
          <p:sp>
            <p:nvSpPr>
              <p:cNvPr id="3132" name="Rectangle 60"/>
              <p:cNvSpPr>
                <a:spLocks noChangeArrowheads="1"/>
              </p:cNvSpPr>
              <p:nvPr/>
            </p:nvSpPr>
            <p:spPr bwMode="auto">
              <a:xfrm>
                <a:off x="3201" y="3924"/>
                <a:ext cx="682" cy="394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sz="9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ahoma" pitchFamily="34" charset="0"/>
                    <a:ea typeface="Times New Roman" pitchFamily="18" charset="0"/>
                    <a:cs typeface="Tahoma" pitchFamily="34" charset="0"/>
                  </a:rPr>
                  <a:t>GG</a:t>
                </a:r>
                <a:endParaRPr kumimoji="0" lang="pl-PL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131" name="Text Box 59"/>
              <p:cNvSpPr txBox="1">
                <a:spLocks noChangeArrowheads="1"/>
              </p:cNvSpPr>
              <p:nvPr/>
            </p:nvSpPr>
            <p:spPr bwMode="auto">
              <a:xfrm>
                <a:off x="3201" y="4318"/>
                <a:ext cx="1752" cy="63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sz="14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ahoma" pitchFamily="34" charset="0"/>
                    <a:ea typeface="Times New Roman" pitchFamily="18" charset="0"/>
                    <a:cs typeface="Tahoma" pitchFamily="34" charset="0"/>
                  </a:rPr>
                  <a:t>GGK</a:t>
                </a:r>
                <a:endParaRPr kumimoji="0" lang="pl-PL" sz="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pl-PL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3127" name="Group 55"/>
            <p:cNvGrpSpPr>
              <a:grpSpLocks/>
            </p:cNvGrpSpPr>
            <p:nvPr/>
          </p:nvGrpSpPr>
          <p:grpSpPr bwMode="auto">
            <a:xfrm>
              <a:off x="3531" y="7132"/>
              <a:ext cx="1752" cy="1031"/>
              <a:chOff x="3201" y="3924"/>
              <a:chExt cx="1752" cy="1031"/>
            </a:xfrm>
          </p:grpSpPr>
          <p:sp>
            <p:nvSpPr>
              <p:cNvPr id="3129" name="Rectangle 57"/>
              <p:cNvSpPr>
                <a:spLocks noChangeArrowheads="1"/>
              </p:cNvSpPr>
              <p:nvPr/>
            </p:nvSpPr>
            <p:spPr bwMode="auto">
              <a:xfrm>
                <a:off x="3201" y="3924"/>
                <a:ext cx="682" cy="394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sz="9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ahoma" pitchFamily="34" charset="0"/>
                    <a:ea typeface="Times New Roman" pitchFamily="18" charset="0"/>
                    <a:cs typeface="Tahoma" pitchFamily="34" charset="0"/>
                  </a:rPr>
                  <a:t>GN</a:t>
                </a:r>
                <a:endParaRPr kumimoji="0" lang="pl-PL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128" name="Text Box 56"/>
              <p:cNvSpPr txBox="1">
                <a:spLocks noChangeArrowheads="1"/>
              </p:cNvSpPr>
              <p:nvPr/>
            </p:nvSpPr>
            <p:spPr bwMode="auto">
              <a:xfrm>
                <a:off x="3201" y="4318"/>
                <a:ext cx="1752" cy="63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sz="14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ahoma" pitchFamily="34" charset="0"/>
                    <a:ea typeface="Times New Roman" pitchFamily="18" charset="0"/>
                    <a:cs typeface="Tahoma" pitchFamily="34" charset="0"/>
                  </a:rPr>
                  <a:t>GGK</a:t>
                </a:r>
                <a:endParaRPr kumimoji="0" lang="pl-PL" sz="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pl-PL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3124" name="Group 52"/>
            <p:cNvGrpSpPr>
              <a:grpSpLocks/>
            </p:cNvGrpSpPr>
            <p:nvPr/>
          </p:nvGrpSpPr>
          <p:grpSpPr bwMode="auto">
            <a:xfrm>
              <a:off x="3531" y="8349"/>
              <a:ext cx="1752" cy="1031"/>
              <a:chOff x="3201" y="3924"/>
              <a:chExt cx="1752" cy="1031"/>
            </a:xfrm>
          </p:grpSpPr>
          <p:sp>
            <p:nvSpPr>
              <p:cNvPr id="3126" name="Rectangle 54"/>
              <p:cNvSpPr>
                <a:spLocks noChangeArrowheads="1"/>
              </p:cNvSpPr>
              <p:nvPr/>
            </p:nvSpPr>
            <p:spPr bwMode="auto">
              <a:xfrm>
                <a:off x="3201" y="3924"/>
                <a:ext cx="682" cy="394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sz="9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ahoma" pitchFamily="34" charset="0"/>
                    <a:ea typeface="Times New Roman" pitchFamily="18" charset="0"/>
                    <a:cs typeface="Tahoma" pitchFamily="34" charset="0"/>
                  </a:rPr>
                  <a:t>AU</a:t>
                </a:r>
                <a:endParaRPr kumimoji="0" lang="pl-PL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125" name="Text Box 53"/>
              <p:cNvSpPr txBox="1">
                <a:spLocks noChangeArrowheads="1"/>
              </p:cNvSpPr>
              <p:nvPr/>
            </p:nvSpPr>
            <p:spPr bwMode="auto">
              <a:xfrm>
                <a:off x="3201" y="4318"/>
                <a:ext cx="1752" cy="63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sz="14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ahoma" pitchFamily="34" charset="0"/>
                    <a:ea typeface="Times New Roman" pitchFamily="18" charset="0"/>
                    <a:cs typeface="Tahoma" pitchFamily="34" charset="0"/>
                  </a:rPr>
                  <a:t>GGK</a:t>
                </a:r>
                <a:endParaRPr kumimoji="0" lang="pl-PL" sz="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pl-PL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3121" name="Group 49"/>
            <p:cNvGrpSpPr>
              <a:grpSpLocks/>
            </p:cNvGrpSpPr>
            <p:nvPr/>
          </p:nvGrpSpPr>
          <p:grpSpPr bwMode="auto">
            <a:xfrm>
              <a:off x="3531" y="9536"/>
              <a:ext cx="1752" cy="1031"/>
              <a:chOff x="3201" y="3924"/>
              <a:chExt cx="1752" cy="1031"/>
            </a:xfrm>
          </p:grpSpPr>
          <p:sp>
            <p:nvSpPr>
              <p:cNvPr id="3123" name="Rectangle 51"/>
              <p:cNvSpPr>
                <a:spLocks noChangeArrowheads="1"/>
              </p:cNvSpPr>
              <p:nvPr/>
            </p:nvSpPr>
            <p:spPr bwMode="auto">
              <a:xfrm>
                <a:off x="3201" y="3924"/>
                <a:ext cx="682" cy="394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sz="9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ahoma" pitchFamily="34" charset="0"/>
                    <a:ea typeface="Times New Roman" pitchFamily="18" charset="0"/>
                    <a:cs typeface="Tahoma" pitchFamily="34" charset="0"/>
                  </a:rPr>
                  <a:t>AD</a:t>
                </a:r>
                <a:endParaRPr kumimoji="0" lang="pl-PL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122" name="Text Box 50"/>
              <p:cNvSpPr txBox="1">
                <a:spLocks noChangeArrowheads="1"/>
              </p:cNvSpPr>
              <p:nvPr/>
            </p:nvSpPr>
            <p:spPr bwMode="auto">
              <a:xfrm>
                <a:off x="3201" y="4318"/>
                <a:ext cx="1752" cy="63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sz="14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ahoma" pitchFamily="34" charset="0"/>
                    <a:ea typeface="Times New Roman" pitchFamily="18" charset="0"/>
                    <a:cs typeface="Tahoma" pitchFamily="34" charset="0"/>
                  </a:rPr>
                  <a:t>GGK</a:t>
                </a:r>
                <a:endParaRPr kumimoji="0" lang="pl-PL" sz="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pl-PL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3118" name="Group 46"/>
            <p:cNvGrpSpPr>
              <a:grpSpLocks/>
            </p:cNvGrpSpPr>
            <p:nvPr/>
          </p:nvGrpSpPr>
          <p:grpSpPr bwMode="auto">
            <a:xfrm>
              <a:off x="6290" y="4716"/>
              <a:ext cx="1752" cy="1031"/>
              <a:chOff x="3201" y="3924"/>
              <a:chExt cx="1752" cy="1031"/>
            </a:xfrm>
          </p:grpSpPr>
          <p:sp>
            <p:nvSpPr>
              <p:cNvPr id="3120" name="Rectangle 48"/>
              <p:cNvSpPr>
                <a:spLocks noChangeArrowheads="1"/>
              </p:cNvSpPr>
              <p:nvPr/>
            </p:nvSpPr>
            <p:spPr bwMode="auto">
              <a:xfrm>
                <a:off x="3201" y="3924"/>
                <a:ext cx="682" cy="394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sz="9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ahoma" pitchFamily="34" charset="0"/>
                    <a:ea typeface="Times New Roman" pitchFamily="18" charset="0"/>
                    <a:cs typeface="Tahoma" pitchFamily="34" charset="0"/>
                  </a:rPr>
                  <a:t>CP</a:t>
                </a:r>
                <a:endParaRPr kumimoji="0" lang="pl-PL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119" name="Text Box 47"/>
              <p:cNvSpPr txBox="1">
                <a:spLocks noChangeArrowheads="1"/>
              </p:cNvSpPr>
              <p:nvPr/>
            </p:nvSpPr>
            <p:spPr bwMode="auto">
              <a:xfrm>
                <a:off x="3201" y="4318"/>
                <a:ext cx="1752" cy="63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sz="14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ahoma" pitchFamily="34" charset="0"/>
                    <a:ea typeface="Times New Roman" pitchFamily="18" charset="0"/>
                    <a:cs typeface="Tahoma" pitchFamily="34" charset="0"/>
                  </a:rPr>
                  <a:t>GGK</a:t>
                </a:r>
                <a:endParaRPr kumimoji="0" lang="pl-PL" sz="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pl-PL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3115" name="Group 43"/>
            <p:cNvGrpSpPr>
              <a:grpSpLocks/>
            </p:cNvGrpSpPr>
            <p:nvPr/>
          </p:nvGrpSpPr>
          <p:grpSpPr bwMode="auto">
            <a:xfrm>
              <a:off x="6290" y="5927"/>
              <a:ext cx="1752" cy="1031"/>
              <a:chOff x="3201" y="3924"/>
              <a:chExt cx="1752" cy="1031"/>
            </a:xfrm>
          </p:grpSpPr>
          <p:sp>
            <p:nvSpPr>
              <p:cNvPr id="3117" name="Rectangle 45"/>
              <p:cNvSpPr>
                <a:spLocks noChangeArrowheads="1"/>
              </p:cNvSpPr>
              <p:nvPr/>
            </p:nvSpPr>
            <p:spPr bwMode="auto">
              <a:xfrm>
                <a:off x="3201" y="3924"/>
                <a:ext cx="682" cy="394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sz="9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ahoma" pitchFamily="34" charset="0"/>
                    <a:ea typeface="Times New Roman" pitchFamily="18" charset="0"/>
                    <a:cs typeface="Tahoma" pitchFamily="34" charset="0"/>
                  </a:rPr>
                  <a:t>TN</a:t>
                </a:r>
                <a:endParaRPr kumimoji="0" lang="pl-PL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116" name="Text Box 44"/>
              <p:cNvSpPr txBox="1">
                <a:spLocks noChangeArrowheads="1"/>
              </p:cNvSpPr>
              <p:nvPr/>
            </p:nvSpPr>
            <p:spPr bwMode="auto">
              <a:xfrm>
                <a:off x="3201" y="4318"/>
                <a:ext cx="1752" cy="63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sz="14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ahoma" pitchFamily="34" charset="0"/>
                    <a:ea typeface="Times New Roman" pitchFamily="18" charset="0"/>
                    <a:cs typeface="Tahoma" pitchFamily="34" charset="0"/>
                  </a:rPr>
                  <a:t>GGK</a:t>
                </a:r>
                <a:endParaRPr kumimoji="0" lang="pl-PL" sz="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pl-PL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3112" name="Group 40"/>
            <p:cNvGrpSpPr>
              <a:grpSpLocks/>
            </p:cNvGrpSpPr>
            <p:nvPr/>
          </p:nvGrpSpPr>
          <p:grpSpPr bwMode="auto">
            <a:xfrm>
              <a:off x="6290" y="7130"/>
              <a:ext cx="1752" cy="1031"/>
              <a:chOff x="3201" y="3924"/>
              <a:chExt cx="1752" cy="1031"/>
            </a:xfrm>
          </p:grpSpPr>
          <p:sp>
            <p:nvSpPr>
              <p:cNvPr id="3114" name="Rectangle 42"/>
              <p:cNvSpPr>
                <a:spLocks noChangeArrowheads="1"/>
              </p:cNvSpPr>
              <p:nvPr/>
            </p:nvSpPr>
            <p:spPr bwMode="auto">
              <a:xfrm>
                <a:off x="3201" y="3924"/>
                <a:ext cx="682" cy="394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sz="9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ahoma" pitchFamily="34" charset="0"/>
                    <a:ea typeface="Times New Roman" pitchFamily="18" charset="0"/>
                    <a:cs typeface="Tahoma" pitchFamily="34" charset="0"/>
                  </a:rPr>
                  <a:t>HY</a:t>
                </a:r>
                <a:endParaRPr kumimoji="0" lang="pl-PL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113" name="Text Box 41"/>
              <p:cNvSpPr txBox="1">
                <a:spLocks noChangeArrowheads="1"/>
              </p:cNvSpPr>
              <p:nvPr/>
            </p:nvSpPr>
            <p:spPr bwMode="auto">
              <a:xfrm>
                <a:off x="3201" y="4318"/>
                <a:ext cx="1752" cy="63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sz="14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ahoma" pitchFamily="34" charset="0"/>
                    <a:ea typeface="Times New Roman" pitchFamily="18" charset="0"/>
                    <a:cs typeface="Tahoma" pitchFamily="34" charset="0"/>
                  </a:rPr>
                  <a:t>PKZGW</a:t>
                </a:r>
                <a:endParaRPr kumimoji="0" lang="pl-PL" sz="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pl-PL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3109" name="Group 37"/>
            <p:cNvGrpSpPr>
              <a:grpSpLocks/>
            </p:cNvGrpSpPr>
            <p:nvPr/>
          </p:nvGrpSpPr>
          <p:grpSpPr bwMode="auto">
            <a:xfrm>
              <a:off x="6290" y="8347"/>
              <a:ext cx="1752" cy="1031"/>
              <a:chOff x="3201" y="3924"/>
              <a:chExt cx="1752" cy="1031"/>
            </a:xfrm>
          </p:grpSpPr>
          <p:sp>
            <p:nvSpPr>
              <p:cNvPr id="3111" name="Rectangle 39"/>
              <p:cNvSpPr>
                <a:spLocks noChangeArrowheads="1"/>
              </p:cNvSpPr>
              <p:nvPr/>
            </p:nvSpPr>
            <p:spPr bwMode="auto">
              <a:xfrm>
                <a:off x="3201" y="3924"/>
                <a:ext cx="682" cy="394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sz="9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ahoma" pitchFamily="34" charset="0"/>
                    <a:ea typeface="Times New Roman" pitchFamily="18" charset="0"/>
                    <a:cs typeface="Tahoma" pitchFamily="34" charset="0"/>
                  </a:rPr>
                  <a:t>PS</a:t>
                </a:r>
                <a:endParaRPr kumimoji="0" lang="pl-PL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110" name="Text Box 38"/>
              <p:cNvSpPr txBox="1">
                <a:spLocks noChangeArrowheads="1"/>
              </p:cNvSpPr>
              <p:nvPr/>
            </p:nvSpPr>
            <p:spPr bwMode="auto">
              <a:xfrm>
                <a:off x="3201" y="4318"/>
                <a:ext cx="1752" cy="63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sz="14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ahoma" pitchFamily="34" charset="0"/>
                    <a:ea typeface="Times New Roman" pitchFamily="18" charset="0"/>
                    <a:cs typeface="Tahoma" pitchFamily="34" charset="0"/>
                  </a:rPr>
                  <a:t>MŚ</a:t>
                </a:r>
                <a:endParaRPr kumimoji="0" lang="pl-PL" sz="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pl-PL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3108" name="Text Box 36"/>
            <p:cNvSpPr txBox="1">
              <a:spLocks noChangeArrowheads="1"/>
            </p:cNvSpPr>
            <p:nvPr/>
          </p:nvSpPr>
          <p:spPr bwMode="auto">
            <a:xfrm>
              <a:off x="6290" y="9380"/>
              <a:ext cx="1752" cy="63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l-PL" sz="14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Times New Roman" pitchFamily="18" charset="0"/>
                  <a:cs typeface="Tahoma" pitchFamily="34" charset="0"/>
                </a:rPr>
                <a:t>MKiDN</a:t>
              </a:r>
              <a:endParaRPr kumimoji="0" lang="pl-PL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pl-P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3105" name="Group 33"/>
            <p:cNvGrpSpPr>
              <a:grpSpLocks/>
            </p:cNvGrpSpPr>
            <p:nvPr/>
          </p:nvGrpSpPr>
          <p:grpSpPr bwMode="auto">
            <a:xfrm>
              <a:off x="10347" y="4716"/>
              <a:ext cx="1752" cy="1031"/>
              <a:chOff x="3201" y="3924"/>
              <a:chExt cx="1752" cy="1031"/>
            </a:xfrm>
          </p:grpSpPr>
          <p:sp>
            <p:nvSpPr>
              <p:cNvPr id="3107" name="Rectangle 35"/>
              <p:cNvSpPr>
                <a:spLocks noChangeArrowheads="1"/>
              </p:cNvSpPr>
              <p:nvPr/>
            </p:nvSpPr>
            <p:spPr bwMode="auto">
              <a:xfrm>
                <a:off x="3201" y="3924"/>
                <a:ext cx="682" cy="394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sz="9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ahoma" pitchFamily="34" charset="0"/>
                    <a:ea typeface="Times New Roman" pitchFamily="18" charset="0"/>
                    <a:cs typeface="Tahoma" pitchFamily="34" charset="0"/>
                  </a:rPr>
                  <a:t>EL</a:t>
                </a:r>
                <a:endParaRPr kumimoji="0" lang="pl-PL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106" name="Text Box 34"/>
              <p:cNvSpPr txBox="1">
                <a:spLocks noChangeArrowheads="1"/>
              </p:cNvSpPr>
              <p:nvPr/>
            </p:nvSpPr>
            <p:spPr bwMode="auto">
              <a:xfrm>
                <a:off x="3201" y="4318"/>
                <a:ext cx="1752" cy="63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sz="14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ahoma" pitchFamily="34" charset="0"/>
                    <a:ea typeface="Times New Roman" pitchFamily="18" charset="0"/>
                    <a:cs typeface="Tahoma" pitchFamily="34" charset="0"/>
                  </a:rPr>
                  <a:t>GGK</a:t>
                </a:r>
                <a:endParaRPr kumimoji="0" lang="pl-PL" sz="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pl-PL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3102" name="Group 30"/>
            <p:cNvGrpSpPr>
              <a:grpSpLocks/>
            </p:cNvGrpSpPr>
            <p:nvPr/>
          </p:nvGrpSpPr>
          <p:grpSpPr bwMode="auto">
            <a:xfrm>
              <a:off x="10347" y="5927"/>
              <a:ext cx="1752" cy="1031"/>
              <a:chOff x="3201" y="3924"/>
              <a:chExt cx="1752" cy="1031"/>
            </a:xfrm>
          </p:grpSpPr>
          <p:sp>
            <p:nvSpPr>
              <p:cNvPr id="3104" name="Rectangle 32"/>
              <p:cNvSpPr>
                <a:spLocks noChangeArrowheads="1"/>
              </p:cNvSpPr>
              <p:nvPr/>
            </p:nvSpPr>
            <p:spPr bwMode="auto">
              <a:xfrm>
                <a:off x="3201" y="3924"/>
                <a:ext cx="682" cy="394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sz="9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ahoma" pitchFamily="34" charset="0"/>
                    <a:ea typeface="Times New Roman" pitchFamily="18" charset="0"/>
                    <a:cs typeface="Tahoma" pitchFamily="34" charset="0"/>
                  </a:rPr>
                  <a:t>LC</a:t>
                </a:r>
                <a:endParaRPr kumimoji="0" lang="pl-PL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103" name="Text Box 31"/>
              <p:cNvSpPr txBox="1">
                <a:spLocks noChangeArrowheads="1"/>
              </p:cNvSpPr>
              <p:nvPr/>
            </p:nvSpPr>
            <p:spPr bwMode="auto">
              <a:xfrm>
                <a:off x="3201" y="4318"/>
                <a:ext cx="1752" cy="63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sz="14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ahoma" pitchFamily="34" charset="0"/>
                    <a:ea typeface="Times New Roman" pitchFamily="18" charset="0"/>
                    <a:cs typeface="Tahoma" pitchFamily="34" charset="0"/>
                  </a:rPr>
                  <a:t>GGK</a:t>
                </a:r>
                <a:endParaRPr kumimoji="0" lang="pl-PL" sz="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pl-PL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3099" name="Group 27"/>
            <p:cNvGrpSpPr>
              <a:grpSpLocks/>
            </p:cNvGrpSpPr>
            <p:nvPr/>
          </p:nvGrpSpPr>
          <p:grpSpPr bwMode="auto">
            <a:xfrm>
              <a:off x="10347" y="7130"/>
              <a:ext cx="1752" cy="1031"/>
              <a:chOff x="3201" y="3924"/>
              <a:chExt cx="1752" cy="1031"/>
            </a:xfrm>
          </p:grpSpPr>
          <p:sp>
            <p:nvSpPr>
              <p:cNvPr id="3101" name="Rectangle 29"/>
              <p:cNvSpPr>
                <a:spLocks noChangeArrowheads="1"/>
              </p:cNvSpPr>
              <p:nvPr/>
            </p:nvSpPr>
            <p:spPr bwMode="auto">
              <a:xfrm>
                <a:off x="3201" y="3924"/>
                <a:ext cx="682" cy="394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sz="9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ahoma" pitchFamily="34" charset="0"/>
                    <a:ea typeface="Times New Roman" pitchFamily="18" charset="0"/>
                    <a:cs typeface="Tahoma" pitchFamily="34" charset="0"/>
                  </a:rPr>
                  <a:t>OI</a:t>
                </a:r>
                <a:endParaRPr kumimoji="0" lang="pl-PL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100" name="Text Box 28"/>
              <p:cNvSpPr txBox="1">
                <a:spLocks noChangeArrowheads="1"/>
              </p:cNvSpPr>
              <p:nvPr/>
            </p:nvSpPr>
            <p:spPr bwMode="auto">
              <a:xfrm>
                <a:off x="3201" y="4318"/>
                <a:ext cx="1752" cy="63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sz="14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ahoma" pitchFamily="34" charset="0"/>
                    <a:ea typeface="Times New Roman" pitchFamily="18" charset="0"/>
                    <a:cs typeface="Tahoma" pitchFamily="34" charset="0"/>
                  </a:rPr>
                  <a:t>GGK</a:t>
                </a:r>
                <a:endParaRPr kumimoji="0" lang="pl-PL" sz="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pl-PL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grpSp>
          <p:nvGrpSpPr>
            <p:cNvPr id="3096" name="Group 24"/>
            <p:cNvGrpSpPr>
              <a:grpSpLocks/>
            </p:cNvGrpSpPr>
            <p:nvPr/>
          </p:nvGrpSpPr>
          <p:grpSpPr bwMode="auto">
            <a:xfrm>
              <a:off x="10347" y="8347"/>
              <a:ext cx="1752" cy="1031"/>
              <a:chOff x="3201" y="3924"/>
              <a:chExt cx="1752" cy="1031"/>
            </a:xfrm>
          </p:grpSpPr>
          <p:sp>
            <p:nvSpPr>
              <p:cNvPr id="3098" name="Rectangle 26"/>
              <p:cNvSpPr>
                <a:spLocks noChangeArrowheads="1"/>
              </p:cNvSpPr>
              <p:nvPr/>
            </p:nvSpPr>
            <p:spPr bwMode="auto">
              <a:xfrm>
                <a:off x="3201" y="3924"/>
                <a:ext cx="682" cy="394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sz="9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ahoma" pitchFamily="34" charset="0"/>
                    <a:ea typeface="Times New Roman" pitchFamily="18" charset="0"/>
                    <a:cs typeface="Tahoma" pitchFamily="34" charset="0"/>
                  </a:rPr>
                  <a:t>GE</a:t>
                </a:r>
                <a:endParaRPr kumimoji="0" lang="pl-PL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097" name="Text Box 25"/>
              <p:cNvSpPr txBox="1">
                <a:spLocks noChangeArrowheads="1"/>
              </p:cNvSpPr>
              <p:nvPr/>
            </p:nvSpPr>
            <p:spPr bwMode="auto">
              <a:xfrm>
                <a:off x="3201" y="4318"/>
                <a:ext cx="1752" cy="63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sz="14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ahoma" pitchFamily="34" charset="0"/>
                    <a:ea typeface="Times New Roman" pitchFamily="18" charset="0"/>
                    <a:cs typeface="Tahoma" pitchFamily="34" charset="0"/>
                  </a:rPr>
                  <a:t>GGeologK</a:t>
                </a:r>
                <a:endParaRPr kumimoji="0" lang="pl-PL" sz="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pl-PL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3095" name="AutoShape 23"/>
            <p:cNvSpPr>
              <a:spLocks noChangeShapeType="1"/>
            </p:cNvSpPr>
            <p:nvPr/>
          </p:nvSpPr>
          <p:spPr bwMode="auto">
            <a:xfrm>
              <a:off x="9097" y="4716"/>
              <a:ext cx="1" cy="6564"/>
            </a:xfrm>
            <a:prstGeom prst="straightConnector1">
              <a:avLst/>
            </a:prstGeom>
            <a:noFill/>
            <a:ln w="38100">
              <a:solidFill>
                <a:srgbClr val="000000"/>
              </a:solidFill>
              <a:prstDash val="dash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094" name="Text Box 22"/>
            <p:cNvSpPr txBox="1">
              <a:spLocks noChangeArrowheads="1"/>
            </p:cNvSpPr>
            <p:nvPr/>
          </p:nvSpPr>
          <p:spPr bwMode="auto">
            <a:xfrm>
              <a:off x="4213" y="10789"/>
              <a:ext cx="3030" cy="4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l-PL" sz="14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Times New Roman" pitchFamily="18" charset="0"/>
                  <a:cs typeface="Tahoma" pitchFamily="34" charset="0"/>
                </a:rPr>
                <a:t>I grupa tematyczna</a:t>
              </a:r>
              <a:endParaRPr kumimoji="0" lang="pl-P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93" name="Text Box 21"/>
            <p:cNvSpPr txBox="1">
              <a:spLocks noChangeArrowheads="1"/>
            </p:cNvSpPr>
            <p:nvPr/>
          </p:nvSpPr>
          <p:spPr bwMode="auto">
            <a:xfrm>
              <a:off x="9388" y="10789"/>
              <a:ext cx="3030" cy="4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l-PL" sz="1400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Times New Roman" pitchFamily="18" charset="0"/>
                  <a:cs typeface="Tahoma" pitchFamily="34" charset="0"/>
                </a:rPr>
                <a:t>II grupa tematyczna</a:t>
              </a:r>
              <a:endParaRPr kumimoji="0" lang="pl-P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092" name="AutoShape 20"/>
            <p:cNvSpPr>
              <a:spLocks noChangeShapeType="1"/>
            </p:cNvSpPr>
            <p:nvPr/>
          </p:nvSpPr>
          <p:spPr bwMode="auto">
            <a:xfrm>
              <a:off x="3202" y="4553"/>
              <a:ext cx="1" cy="5696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091" name="AutoShape 19"/>
            <p:cNvSpPr>
              <a:spLocks noChangeShapeType="1"/>
            </p:cNvSpPr>
            <p:nvPr/>
          </p:nvSpPr>
          <p:spPr bwMode="auto">
            <a:xfrm>
              <a:off x="3202" y="5430"/>
              <a:ext cx="329" cy="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090" name="AutoShape 18"/>
            <p:cNvSpPr>
              <a:spLocks noChangeShapeType="1"/>
            </p:cNvSpPr>
            <p:nvPr/>
          </p:nvSpPr>
          <p:spPr bwMode="auto">
            <a:xfrm>
              <a:off x="3202" y="6641"/>
              <a:ext cx="329" cy="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089" name="AutoShape 17"/>
            <p:cNvSpPr>
              <a:spLocks noChangeShapeType="1"/>
            </p:cNvSpPr>
            <p:nvPr/>
          </p:nvSpPr>
          <p:spPr bwMode="auto">
            <a:xfrm>
              <a:off x="3202" y="7843"/>
              <a:ext cx="329" cy="2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088" name="AutoShape 16"/>
            <p:cNvSpPr>
              <a:spLocks noChangeShapeType="1"/>
            </p:cNvSpPr>
            <p:nvPr/>
          </p:nvSpPr>
          <p:spPr bwMode="auto">
            <a:xfrm>
              <a:off x="3203" y="9061"/>
              <a:ext cx="328" cy="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087" name="AutoShape 15"/>
            <p:cNvSpPr>
              <a:spLocks noChangeShapeType="1"/>
            </p:cNvSpPr>
            <p:nvPr/>
          </p:nvSpPr>
          <p:spPr bwMode="auto">
            <a:xfrm flipV="1">
              <a:off x="3203" y="10249"/>
              <a:ext cx="328" cy="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086" name="AutoShape 14"/>
            <p:cNvSpPr>
              <a:spLocks noChangeShapeType="1"/>
            </p:cNvSpPr>
            <p:nvPr/>
          </p:nvSpPr>
          <p:spPr bwMode="auto">
            <a:xfrm>
              <a:off x="5961" y="4552"/>
              <a:ext cx="1" cy="5148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085" name="AutoShape 13"/>
            <p:cNvSpPr>
              <a:spLocks noChangeShapeType="1"/>
            </p:cNvSpPr>
            <p:nvPr/>
          </p:nvSpPr>
          <p:spPr bwMode="auto">
            <a:xfrm>
              <a:off x="5961" y="5429"/>
              <a:ext cx="329" cy="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084" name="AutoShape 12"/>
            <p:cNvSpPr>
              <a:spLocks noChangeShapeType="1"/>
            </p:cNvSpPr>
            <p:nvPr/>
          </p:nvSpPr>
          <p:spPr bwMode="auto">
            <a:xfrm>
              <a:off x="5961" y="6640"/>
              <a:ext cx="329" cy="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083" name="AutoShape 11"/>
            <p:cNvSpPr>
              <a:spLocks noChangeShapeType="1"/>
            </p:cNvSpPr>
            <p:nvPr/>
          </p:nvSpPr>
          <p:spPr bwMode="auto">
            <a:xfrm>
              <a:off x="5962" y="7843"/>
              <a:ext cx="328" cy="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082" name="AutoShape 10"/>
            <p:cNvSpPr>
              <a:spLocks noChangeShapeType="1"/>
            </p:cNvSpPr>
            <p:nvPr/>
          </p:nvSpPr>
          <p:spPr bwMode="auto">
            <a:xfrm>
              <a:off x="5962" y="9061"/>
              <a:ext cx="328" cy="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081" name="AutoShape 9"/>
            <p:cNvSpPr>
              <a:spLocks noChangeShapeType="1"/>
            </p:cNvSpPr>
            <p:nvPr/>
          </p:nvSpPr>
          <p:spPr bwMode="auto">
            <a:xfrm>
              <a:off x="10018" y="4554"/>
              <a:ext cx="1" cy="451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080" name="AutoShape 8"/>
            <p:cNvSpPr>
              <a:spLocks noChangeShapeType="1"/>
            </p:cNvSpPr>
            <p:nvPr/>
          </p:nvSpPr>
          <p:spPr bwMode="auto">
            <a:xfrm>
              <a:off x="10018" y="5431"/>
              <a:ext cx="329" cy="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079" name="AutoShape 7"/>
            <p:cNvSpPr>
              <a:spLocks noChangeShapeType="1"/>
            </p:cNvSpPr>
            <p:nvPr/>
          </p:nvSpPr>
          <p:spPr bwMode="auto">
            <a:xfrm>
              <a:off x="10018" y="6642"/>
              <a:ext cx="329" cy="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078" name="AutoShape 6"/>
            <p:cNvSpPr>
              <a:spLocks noChangeShapeType="1"/>
            </p:cNvSpPr>
            <p:nvPr/>
          </p:nvSpPr>
          <p:spPr bwMode="auto">
            <a:xfrm>
              <a:off x="10018" y="7846"/>
              <a:ext cx="329" cy="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077" name="AutoShape 5"/>
            <p:cNvSpPr>
              <a:spLocks noChangeShapeType="1"/>
            </p:cNvSpPr>
            <p:nvPr/>
          </p:nvSpPr>
          <p:spPr bwMode="auto">
            <a:xfrm>
              <a:off x="10019" y="9063"/>
              <a:ext cx="328" cy="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076" name="AutoShape 4"/>
            <p:cNvSpPr>
              <a:spLocks noChangeShapeType="1"/>
            </p:cNvSpPr>
            <p:nvPr/>
          </p:nvSpPr>
          <p:spPr bwMode="auto">
            <a:xfrm>
              <a:off x="5962" y="9698"/>
              <a:ext cx="328" cy="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075" name="AutoShape 3"/>
            <p:cNvSpPr>
              <a:spLocks noChangeShapeType="1"/>
            </p:cNvSpPr>
            <p:nvPr/>
          </p:nvSpPr>
          <p:spPr bwMode="auto">
            <a:xfrm>
              <a:off x="3203" y="4554"/>
              <a:ext cx="6816" cy="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074" name="AutoShape 2"/>
            <p:cNvSpPr>
              <a:spLocks noChangeShapeType="1"/>
            </p:cNvSpPr>
            <p:nvPr/>
          </p:nvSpPr>
          <p:spPr bwMode="auto">
            <a:xfrm>
              <a:off x="7833" y="4367"/>
              <a:ext cx="6" cy="18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918648" cy="1143000"/>
          </a:xfrm>
        </p:spPr>
        <p:txBody>
          <a:bodyPr/>
          <a:lstStyle/>
          <a:p>
            <a:r>
              <a:rPr lang="pl-PL" sz="4000" dirty="0" smtClean="0"/>
              <a:t>Struktura </a:t>
            </a:r>
            <a:r>
              <a:rPr lang="pl-PL" sz="4000" dirty="0" smtClean="0"/>
              <a:t>koordynacyjna tematów</a:t>
            </a:r>
            <a:endParaRPr lang="pl-PL" sz="4000" dirty="0"/>
          </a:p>
        </p:txBody>
      </p:sp>
      <p:sp>
        <p:nvSpPr>
          <p:cNvPr id="36873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grpSp>
        <p:nvGrpSpPr>
          <p:cNvPr id="36865" name="Group 1"/>
          <p:cNvGrpSpPr>
            <a:grpSpLocks noChangeAspect="1"/>
          </p:cNvGrpSpPr>
          <p:nvPr/>
        </p:nvGrpSpPr>
        <p:grpSpPr bwMode="auto">
          <a:xfrm>
            <a:off x="1043608" y="2708920"/>
            <a:ext cx="7448550" cy="3657600"/>
            <a:chOff x="2942" y="3073"/>
            <a:chExt cx="9774" cy="4800"/>
          </a:xfrm>
        </p:grpSpPr>
        <p:sp>
          <p:nvSpPr>
            <p:cNvPr id="36872" name="AutoShape 8"/>
            <p:cNvSpPr>
              <a:spLocks noChangeAspect="1" noChangeArrowheads="1" noTextEdit="1"/>
            </p:cNvSpPr>
            <p:nvPr/>
          </p:nvSpPr>
          <p:spPr bwMode="auto">
            <a:xfrm>
              <a:off x="2942" y="3073"/>
              <a:ext cx="9774" cy="4800"/>
            </a:xfrm>
            <a:prstGeom prst="rect">
              <a:avLst/>
            </a:prstGeom>
            <a:solidFill>
              <a:srgbClr val="4BACC6"/>
            </a:solidFill>
            <a:ln w="38100">
              <a:solidFill>
                <a:srgbClr val="F2F2F2"/>
              </a:solidFill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6871" name="Text Box 7"/>
            <p:cNvSpPr txBox="1">
              <a:spLocks noChangeArrowheads="1"/>
            </p:cNvSpPr>
            <p:nvPr/>
          </p:nvSpPr>
          <p:spPr bwMode="auto">
            <a:xfrm>
              <a:off x="6952" y="3785"/>
              <a:ext cx="1752" cy="58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l-PL" sz="14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Times New Roman" pitchFamily="18" charset="0"/>
                  <a:cs typeface="Tahoma" pitchFamily="34" charset="0"/>
                </a:rPr>
                <a:t>GGK</a:t>
              </a:r>
              <a:endParaRPr kumimoji="0" lang="pl-PL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pl-P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6870" name="Text Box 6"/>
            <p:cNvSpPr txBox="1">
              <a:spLocks noChangeArrowheads="1"/>
            </p:cNvSpPr>
            <p:nvPr/>
          </p:nvSpPr>
          <p:spPr bwMode="auto">
            <a:xfrm>
              <a:off x="8152" y="5110"/>
              <a:ext cx="1752" cy="63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l-PL" sz="14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Times New Roman" pitchFamily="18" charset="0"/>
                  <a:cs typeface="Tahoma" pitchFamily="34" charset="0"/>
                </a:rPr>
                <a:t>GGK</a:t>
              </a:r>
              <a:endParaRPr kumimoji="0" lang="pl-PL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pl-P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6869" name="AutoShape 5"/>
            <p:cNvSpPr>
              <a:spLocks noChangeShapeType="1"/>
            </p:cNvSpPr>
            <p:nvPr/>
          </p:nvSpPr>
          <p:spPr bwMode="auto">
            <a:xfrm>
              <a:off x="7828" y="4367"/>
              <a:ext cx="1" cy="1062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6868" name="AutoShape 4"/>
            <p:cNvSpPr>
              <a:spLocks noChangeShapeType="1"/>
            </p:cNvSpPr>
            <p:nvPr/>
          </p:nvSpPr>
          <p:spPr bwMode="auto">
            <a:xfrm>
              <a:off x="7823" y="5429"/>
              <a:ext cx="329" cy="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6867" name="Text Box 3"/>
            <p:cNvSpPr txBox="1">
              <a:spLocks noChangeArrowheads="1"/>
            </p:cNvSpPr>
            <p:nvPr/>
          </p:nvSpPr>
          <p:spPr bwMode="auto">
            <a:xfrm>
              <a:off x="2942" y="3073"/>
              <a:ext cx="3302" cy="488"/>
            </a:xfrm>
            <a:prstGeom prst="rect">
              <a:avLst/>
            </a:prstGeom>
            <a:gradFill rotWithShape="0">
              <a:gsLst>
                <a:gs pos="0">
                  <a:srgbClr val="92CDDC"/>
                </a:gs>
                <a:gs pos="50000">
                  <a:srgbClr val="4BACC6"/>
                </a:gs>
                <a:gs pos="100000">
                  <a:srgbClr val="92CDDC"/>
                </a:gs>
              </a:gsLst>
              <a:lin ang="5400000" scaled="1"/>
            </a:gradFill>
            <a:ln w="12700">
              <a:solidFill>
                <a:srgbClr val="4BACC6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205867"/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l-PL" sz="16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ahoma" pitchFamily="34" charset="0"/>
                  <a:ea typeface="Times New Roman" pitchFamily="18" charset="0"/>
                  <a:cs typeface="Tahoma" pitchFamily="34" charset="0"/>
                </a:rPr>
                <a:t>Nazwy geograficzne</a:t>
              </a:r>
              <a:endParaRPr kumimoji="0" lang="pl-PL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6866" name="Text Box 2"/>
            <p:cNvSpPr txBox="1">
              <a:spLocks noChangeArrowheads="1"/>
            </p:cNvSpPr>
            <p:nvPr/>
          </p:nvSpPr>
          <p:spPr bwMode="auto">
            <a:xfrm>
              <a:off x="2950" y="3561"/>
              <a:ext cx="3302" cy="488"/>
            </a:xfrm>
            <a:prstGeom prst="rect">
              <a:avLst/>
            </a:prstGeom>
            <a:gradFill rotWithShape="0">
              <a:gsLst>
                <a:gs pos="0">
                  <a:srgbClr val="92CDDC"/>
                </a:gs>
                <a:gs pos="50000">
                  <a:srgbClr val="4BACC6"/>
                </a:gs>
                <a:gs pos="100000">
                  <a:srgbClr val="92CDDC"/>
                </a:gs>
              </a:gsLst>
              <a:lin ang="5400000" scaled="1"/>
            </a:gradFill>
            <a:ln w="12700">
              <a:solidFill>
                <a:srgbClr val="4BACC6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205867"/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l-PL" sz="16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ahoma" pitchFamily="34" charset="0"/>
                  <a:ea typeface="Times New Roman" pitchFamily="18" charset="0"/>
                  <a:cs typeface="Tahoma" pitchFamily="34" charset="0"/>
                </a:rPr>
                <a:t>Jednostki administracyjne</a:t>
              </a:r>
              <a:endParaRPr kumimoji="0" lang="pl-PL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918648" cy="1143000"/>
          </a:xfrm>
        </p:spPr>
        <p:txBody>
          <a:bodyPr/>
          <a:lstStyle/>
          <a:p>
            <a:r>
              <a:rPr lang="pl-PL" sz="4000" dirty="0" smtClean="0"/>
              <a:t>Struktura </a:t>
            </a:r>
            <a:r>
              <a:rPr lang="pl-PL" sz="4000" dirty="0" smtClean="0"/>
              <a:t>koordynacyjna tematu</a:t>
            </a:r>
            <a:endParaRPr lang="pl-PL" sz="4000" dirty="0"/>
          </a:p>
        </p:txBody>
      </p:sp>
      <p:sp>
        <p:nvSpPr>
          <p:cNvPr id="36873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sp>
        <p:nvSpPr>
          <p:cNvPr id="38924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grpSp>
        <p:nvGrpSpPr>
          <p:cNvPr id="38913" name="Group 1"/>
          <p:cNvGrpSpPr>
            <a:grpSpLocks noChangeAspect="1"/>
          </p:cNvGrpSpPr>
          <p:nvPr/>
        </p:nvGrpSpPr>
        <p:grpSpPr bwMode="auto">
          <a:xfrm>
            <a:off x="1043608" y="2636912"/>
            <a:ext cx="7448550" cy="3657600"/>
            <a:chOff x="2942" y="3073"/>
            <a:chExt cx="9774" cy="4800"/>
          </a:xfrm>
        </p:grpSpPr>
        <p:sp>
          <p:nvSpPr>
            <p:cNvPr id="38923" name="AutoShape 11"/>
            <p:cNvSpPr>
              <a:spLocks noChangeAspect="1" noChangeArrowheads="1" noTextEdit="1"/>
            </p:cNvSpPr>
            <p:nvPr/>
          </p:nvSpPr>
          <p:spPr bwMode="auto">
            <a:xfrm>
              <a:off x="2942" y="3073"/>
              <a:ext cx="9774" cy="4800"/>
            </a:xfrm>
            <a:prstGeom prst="rect">
              <a:avLst/>
            </a:prstGeom>
            <a:solidFill>
              <a:srgbClr val="4BACC6"/>
            </a:solidFill>
            <a:ln w="38100">
              <a:solidFill>
                <a:srgbClr val="F2F2F2"/>
              </a:solidFill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8922" name="Text Box 10"/>
            <p:cNvSpPr txBox="1">
              <a:spLocks noChangeArrowheads="1"/>
            </p:cNvSpPr>
            <p:nvPr/>
          </p:nvSpPr>
          <p:spPr bwMode="auto">
            <a:xfrm>
              <a:off x="8362" y="4912"/>
              <a:ext cx="2936" cy="63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l-PL" sz="14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Times New Roman" pitchFamily="18" charset="0"/>
                  <a:cs typeface="Tahoma" pitchFamily="34" charset="0"/>
                </a:rPr>
                <a:t>MARSZAŁKOWIE</a:t>
              </a:r>
              <a:endParaRPr kumimoji="0" lang="pl-PL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pl-P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8921" name="Text Box 9"/>
            <p:cNvSpPr txBox="1">
              <a:spLocks noChangeArrowheads="1"/>
            </p:cNvSpPr>
            <p:nvPr/>
          </p:nvSpPr>
          <p:spPr bwMode="auto">
            <a:xfrm>
              <a:off x="6952" y="3785"/>
              <a:ext cx="1752" cy="58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l-PL" sz="14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Times New Roman" pitchFamily="18" charset="0"/>
                  <a:cs typeface="Tahoma" pitchFamily="34" charset="0"/>
                </a:rPr>
                <a:t>GGK</a:t>
              </a:r>
              <a:endParaRPr kumimoji="0" lang="pl-PL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pl-P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8920" name="Text Box 8"/>
            <p:cNvSpPr txBox="1">
              <a:spLocks noChangeArrowheads="1"/>
            </p:cNvSpPr>
            <p:nvPr/>
          </p:nvSpPr>
          <p:spPr bwMode="auto">
            <a:xfrm>
              <a:off x="8257" y="5032"/>
              <a:ext cx="2936" cy="63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l-PL" sz="14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Times New Roman" pitchFamily="18" charset="0"/>
                  <a:cs typeface="Tahoma" pitchFamily="34" charset="0"/>
                </a:rPr>
                <a:t>MARSZAŁKOWIE</a:t>
              </a:r>
              <a:endParaRPr kumimoji="0" lang="pl-PL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pl-P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8919" name="AutoShape 7"/>
            <p:cNvSpPr>
              <a:spLocks noChangeShapeType="1"/>
            </p:cNvSpPr>
            <p:nvPr/>
          </p:nvSpPr>
          <p:spPr bwMode="auto">
            <a:xfrm>
              <a:off x="7828" y="4367"/>
              <a:ext cx="1" cy="2274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8918" name="AutoShape 6"/>
            <p:cNvSpPr>
              <a:spLocks noChangeShapeType="1"/>
            </p:cNvSpPr>
            <p:nvPr/>
          </p:nvSpPr>
          <p:spPr bwMode="auto">
            <a:xfrm>
              <a:off x="7823" y="5429"/>
              <a:ext cx="329" cy="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8917" name="AutoShape 5"/>
            <p:cNvSpPr>
              <a:spLocks noChangeShapeType="1"/>
            </p:cNvSpPr>
            <p:nvPr/>
          </p:nvSpPr>
          <p:spPr bwMode="auto">
            <a:xfrm>
              <a:off x="7823" y="6640"/>
              <a:ext cx="329" cy="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38916" name="Text Box 4"/>
            <p:cNvSpPr txBox="1">
              <a:spLocks noChangeArrowheads="1"/>
            </p:cNvSpPr>
            <p:nvPr/>
          </p:nvSpPr>
          <p:spPr bwMode="auto">
            <a:xfrm>
              <a:off x="8152" y="6323"/>
              <a:ext cx="1752" cy="63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l-PL" sz="14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Times New Roman" pitchFamily="18" charset="0"/>
                  <a:cs typeface="Tahoma" pitchFamily="34" charset="0"/>
                </a:rPr>
                <a:t>GGK</a:t>
              </a:r>
              <a:endParaRPr kumimoji="0" lang="pl-PL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pl-P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8915" name="Text Box 3"/>
            <p:cNvSpPr txBox="1">
              <a:spLocks noChangeArrowheads="1"/>
            </p:cNvSpPr>
            <p:nvPr/>
          </p:nvSpPr>
          <p:spPr bwMode="auto">
            <a:xfrm>
              <a:off x="2942" y="3073"/>
              <a:ext cx="3302" cy="488"/>
            </a:xfrm>
            <a:prstGeom prst="rect">
              <a:avLst/>
            </a:prstGeom>
            <a:gradFill rotWithShape="0">
              <a:gsLst>
                <a:gs pos="0">
                  <a:srgbClr val="92CDDC"/>
                </a:gs>
                <a:gs pos="50000">
                  <a:srgbClr val="4BACC6"/>
                </a:gs>
                <a:gs pos="100000">
                  <a:srgbClr val="92CDDC"/>
                </a:gs>
              </a:gsLst>
              <a:lin ang="5400000" scaled="1"/>
            </a:gradFill>
            <a:ln w="12700">
              <a:solidFill>
                <a:srgbClr val="4BACC6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205867"/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l-PL" sz="18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ahoma" pitchFamily="34" charset="0"/>
                  <a:ea typeface="Times New Roman" pitchFamily="18" charset="0"/>
                  <a:cs typeface="Tahoma" pitchFamily="34" charset="0"/>
                </a:rPr>
                <a:t>Adresy</a:t>
              </a:r>
              <a:endParaRPr kumimoji="0" lang="pl-PL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38914" name="Text Box 2"/>
            <p:cNvSpPr txBox="1">
              <a:spLocks noChangeArrowheads="1"/>
            </p:cNvSpPr>
            <p:nvPr/>
          </p:nvSpPr>
          <p:spPr bwMode="auto">
            <a:xfrm>
              <a:off x="8152" y="5152"/>
              <a:ext cx="2936" cy="63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l-PL" sz="14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Times New Roman" pitchFamily="18" charset="0"/>
                  <a:cs typeface="Tahoma" pitchFamily="34" charset="0"/>
                </a:rPr>
                <a:t>MARSZAŁKOWIE</a:t>
              </a:r>
              <a:endParaRPr kumimoji="0" lang="pl-PL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pl-P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918648" cy="1143000"/>
          </a:xfrm>
        </p:spPr>
        <p:txBody>
          <a:bodyPr/>
          <a:lstStyle/>
          <a:p>
            <a:r>
              <a:rPr lang="pl-PL" sz="4000" dirty="0" smtClean="0"/>
              <a:t>Struktura </a:t>
            </a:r>
            <a:r>
              <a:rPr lang="pl-PL" sz="4000" dirty="0" smtClean="0"/>
              <a:t>koordynacyjna tematu</a:t>
            </a:r>
            <a:endParaRPr lang="pl-PL" sz="4000" dirty="0"/>
          </a:p>
        </p:txBody>
      </p:sp>
      <p:sp>
        <p:nvSpPr>
          <p:cNvPr id="36873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sp>
        <p:nvSpPr>
          <p:cNvPr id="38924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sp>
        <p:nvSpPr>
          <p:cNvPr id="4096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grpSp>
        <p:nvGrpSpPr>
          <p:cNvPr id="40961" name="Group 1"/>
          <p:cNvGrpSpPr>
            <a:grpSpLocks noChangeAspect="1"/>
          </p:cNvGrpSpPr>
          <p:nvPr/>
        </p:nvGrpSpPr>
        <p:grpSpPr bwMode="auto">
          <a:xfrm>
            <a:off x="1043608" y="2420888"/>
            <a:ext cx="7448550" cy="3657600"/>
            <a:chOff x="2942" y="3073"/>
            <a:chExt cx="9774" cy="4800"/>
          </a:xfrm>
        </p:grpSpPr>
        <p:sp>
          <p:nvSpPr>
            <p:cNvPr id="40967" name="AutoShape 7"/>
            <p:cNvSpPr>
              <a:spLocks noChangeAspect="1" noChangeArrowheads="1" noTextEdit="1"/>
            </p:cNvSpPr>
            <p:nvPr/>
          </p:nvSpPr>
          <p:spPr bwMode="auto">
            <a:xfrm>
              <a:off x="2942" y="3073"/>
              <a:ext cx="9774" cy="4800"/>
            </a:xfrm>
            <a:prstGeom prst="rect">
              <a:avLst/>
            </a:prstGeom>
            <a:solidFill>
              <a:srgbClr val="4BACC6"/>
            </a:solidFill>
            <a:ln w="38100">
              <a:solidFill>
                <a:srgbClr val="F2F2F2"/>
              </a:solidFill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40966" name="Text Box 6"/>
            <p:cNvSpPr txBox="1">
              <a:spLocks noChangeArrowheads="1"/>
            </p:cNvSpPr>
            <p:nvPr/>
          </p:nvSpPr>
          <p:spPr bwMode="auto">
            <a:xfrm>
              <a:off x="6952" y="3785"/>
              <a:ext cx="1752" cy="58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l-PL" sz="14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Times New Roman" pitchFamily="18" charset="0"/>
                  <a:cs typeface="Tahoma" pitchFamily="34" charset="0"/>
                </a:rPr>
                <a:t>GGK</a:t>
              </a:r>
              <a:endParaRPr kumimoji="0" lang="pl-PL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pl-P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0965" name="Text Box 5"/>
            <p:cNvSpPr txBox="1">
              <a:spLocks noChangeArrowheads="1"/>
            </p:cNvSpPr>
            <p:nvPr/>
          </p:nvSpPr>
          <p:spPr bwMode="auto">
            <a:xfrm>
              <a:off x="8152" y="5110"/>
              <a:ext cx="1752" cy="63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l-PL" sz="14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Times New Roman" pitchFamily="18" charset="0"/>
                  <a:cs typeface="Tahoma" pitchFamily="34" charset="0"/>
                </a:rPr>
                <a:t>ARiMR</a:t>
              </a:r>
              <a:endParaRPr kumimoji="0" lang="pl-PL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pl-P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0964" name="AutoShape 4"/>
            <p:cNvSpPr>
              <a:spLocks noChangeShapeType="1"/>
            </p:cNvSpPr>
            <p:nvPr/>
          </p:nvSpPr>
          <p:spPr bwMode="auto">
            <a:xfrm>
              <a:off x="7828" y="4367"/>
              <a:ext cx="1" cy="1062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40963" name="AutoShape 3"/>
            <p:cNvSpPr>
              <a:spLocks noChangeShapeType="1"/>
            </p:cNvSpPr>
            <p:nvPr/>
          </p:nvSpPr>
          <p:spPr bwMode="auto">
            <a:xfrm>
              <a:off x="7823" y="5429"/>
              <a:ext cx="329" cy="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40962" name="Text Box 2"/>
            <p:cNvSpPr txBox="1">
              <a:spLocks noChangeArrowheads="1"/>
            </p:cNvSpPr>
            <p:nvPr/>
          </p:nvSpPr>
          <p:spPr bwMode="auto">
            <a:xfrm>
              <a:off x="2942" y="3073"/>
              <a:ext cx="3302" cy="488"/>
            </a:xfrm>
            <a:prstGeom prst="rect">
              <a:avLst/>
            </a:prstGeom>
            <a:gradFill rotWithShape="0">
              <a:gsLst>
                <a:gs pos="0">
                  <a:srgbClr val="92CDDC"/>
                </a:gs>
                <a:gs pos="50000">
                  <a:srgbClr val="4BACC6"/>
                </a:gs>
                <a:gs pos="100000">
                  <a:srgbClr val="92CDDC"/>
                </a:gs>
              </a:gsLst>
              <a:lin ang="5400000" scaled="1"/>
            </a:gradFill>
            <a:ln w="12700">
              <a:solidFill>
                <a:srgbClr val="4BACC6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205867"/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l-PL" sz="1800" b="0" i="0" u="none" strike="noStrike" cap="none" normalizeH="0" baseline="0" smtClean="0">
                  <a:ln>
                    <a:noFill/>
                  </a:ln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ahoma" pitchFamily="34" charset="0"/>
                  <a:ea typeface="Times New Roman" pitchFamily="18" charset="0"/>
                  <a:cs typeface="Tahoma" pitchFamily="34" charset="0"/>
                </a:rPr>
                <a:t>Działki ewidencyjne</a:t>
              </a:r>
              <a:endParaRPr kumimoji="0" lang="pl-PL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918648" cy="1143000"/>
          </a:xfrm>
        </p:spPr>
        <p:txBody>
          <a:bodyPr/>
          <a:lstStyle/>
          <a:p>
            <a:r>
              <a:rPr lang="pl-PL" sz="4000" dirty="0" smtClean="0"/>
              <a:t>Struktura </a:t>
            </a:r>
            <a:r>
              <a:rPr lang="pl-PL" sz="4000" dirty="0" smtClean="0"/>
              <a:t>koordynacyjna tematu</a:t>
            </a:r>
            <a:endParaRPr lang="pl-PL" sz="4000" dirty="0"/>
          </a:p>
        </p:txBody>
      </p:sp>
      <p:sp>
        <p:nvSpPr>
          <p:cNvPr id="36873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sp>
        <p:nvSpPr>
          <p:cNvPr id="38924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sp>
        <p:nvSpPr>
          <p:cNvPr id="4096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sp>
        <p:nvSpPr>
          <p:cNvPr id="43026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grpSp>
        <p:nvGrpSpPr>
          <p:cNvPr id="43009" name="Group 1"/>
          <p:cNvGrpSpPr>
            <a:grpSpLocks noChangeAspect="1"/>
          </p:cNvGrpSpPr>
          <p:nvPr/>
        </p:nvGrpSpPr>
        <p:grpSpPr bwMode="auto">
          <a:xfrm>
            <a:off x="1691680" y="1916832"/>
            <a:ext cx="6207125" cy="4756150"/>
            <a:chOff x="2942" y="3073"/>
            <a:chExt cx="9774" cy="7490"/>
          </a:xfrm>
        </p:grpSpPr>
        <p:sp>
          <p:nvSpPr>
            <p:cNvPr id="43025" name="AutoShape 17"/>
            <p:cNvSpPr>
              <a:spLocks noChangeAspect="1" noChangeArrowheads="1" noTextEdit="1"/>
            </p:cNvSpPr>
            <p:nvPr/>
          </p:nvSpPr>
          <p:spPr bwMode="auto">
            <a:xfrm>
              <a:off x="2942" y="3073"/>
              <a:ext cx="9774" cy="7490"/>
            </a:xfrm>
            <a:prstGeom prst="rect">
              <a:avLst/>
            </a:prstGeom>
            <a:solidFill>
              <a:srgbClr val="4BACC6"/>
            </a:solidFill>
            <a:ln w="38100">
              <a:solidFill>
                <a:srgbClr val="F2F2F2"/>
              </a:solidFill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43024" name="Text Box 16"/>
            <p:cNvSpPr txBox="1">
              <a:spLocks noChangeArrowheads="1"/>
            </p:cNvSpPr>
            <p:nvPr/>
          </p:nvSpPr>
          <p:spPr bwMode="auto">
            <a:xfrm>
              <a:off x="8362" y="4882"/>
              <a:ext cx="2936" cy="63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l-PL" sz="14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Times New Roman" pitchFamily="18" charset="0"/>
                  <a:cs typeface="Tahoma" pitchFamily="34" charset="0"/>
                </a:rPr>
                <a:t>MARSZAŁKOWIE</a:t>
              </a:r>
              <a:endParaRPr kumimoji="0" lang="pl-PL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pl-P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3023" name="Text Box 15"/>
            <p:cNvSpPr txBox="1">
              <a:spLocks noChangeArrowheads="1"/>
            </p:cNvSpPr>
            <p:nvPr/>
          </p:nvSpPr>
          <p:spPr bwMode="auto">
            <a:xfrm>
              <a:off x="8257" y="5002"/>
              <a:ext cx="2936" cy="63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l-PL" sz="14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Times New Roman" pitchFamily="18" charset="0"/>
                  <a:cs typeface="Tahoma" pitchFamily="34" charset="0"/>
                </a:rPr>
                <a:t>MARSZAŁKOWIE</a:t>
              </a:r>
              <a:endParaRPr kumimoji="0" lang="pl-PL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pl-P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3022" name="Text Box 14"/>
            <p:cNvSpPr txBox="1">
              <a:spLocks noChangeArrowheads="1"/>
            </p:cNvSpPr>
            <p:nvPr/>
          </p:nvSpPr>
          <p:spPr bwMode="auto">
            <a:xfrm>
              <a:off x="6952" y="3785"/>
              <a:ext cx="1752" cy="58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l-PL" sz="14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Times New Roman" pitchFamily="18" charset="0"/>
                  <a:cs typeface="Tahoma" pitchFamily="34" charset="0"/>
                </a:rPr>
                <a:t>GGK</a:t>
              </a:r>
              <a:endParaRPr kumimoji="0" lang="pl-PL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pl-P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3021" name="Text Box 13"/>
            <p:cNvSpPr txBox="1">
              <a:spLocks noChangeArrowheads="1"/>
            </p:cNvSpPr>
            <p:nvPr/>
          </p:nvSpPr>
          <p:spPr bwMode="auto">
            <a:xfrm>
              <a:off x="8152" y="5110"/>
              <a:ext cx="2904" cy="63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l-PL" sz="14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Times New Roman" pitchFamily="18" charset="0"/>
                  <a:cs typeface="Tahoma" pitchFamily="34" charset="0"/>
                </a:rPr>
                <a:t>MARSZAŁKOWIE</a:t>
              </a:r>
              <a:endParaRPr kumimoji="0" lang="pl-PL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pl-P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3020" name="AutoShape 12"/>
            <p:cNvSpPr>
              <a:spLocks noChangeShapeType="1"/>
            </p:cNvSpPr>
            <p:nvPr/>
          </p:nvSpPr>
          <p:spPr bwMode="auto">
            <a:xfrm>
              <a:off x="7828" y="4367"/>
              <a:ext cx="1" cy="4979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43019" name="AutoShape 11"/>
            <p:cNvSpPr>
              <a:spLocks noChangeShapeType="1"/>
            </p:cNvSpPr>
            <p:nvPr/>
          </p:nvSpPr>
          <p:spPr bwMode="auto">
            <a:xfrm>
              <a:off x="7823" y="5429"/>
              <a:ext cx="329" cy="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43018" name="AutoShape 10"/>
            <p:cNvSpPr>
              <a:spLocks noChangeShapeType="1"/>
            </p:cNvSpPr>
            <p:nvPr/>
          </p:nvSpPr>
          <p:spPr bwMode="auto">
            <a:xfrm>
              <a:off x="7823" y="6431"/>
              <a:ext cx="329" cy="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43017" name="Text Box 9"/>
            <p:cNvSpPr txBox="1">
              <a:spLocks noChangeArrowheads="1"/>
            </p:cNvSpPr>
            <p:nvPr/>
          </p:nvSpPr>
          <p:spPr bwMode="auto">
            <a:xfrm>
              <a:off x="8152" y="6114"/>
              <a:ext cx="1752" cy="63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l-PL" sz="14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Times New Roman" pitchFamily="18" charset="0"/>
                  <a:cs typeface="Tahoma" pitchFamily="34" charset="0"/>
                </a:rPr>
                <a:t>GGK</a:t>
              </a:r>
              <a:endParaRPr kumimoji="0" lang="pl-PL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pl-P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3016" name="AutoShape 8"/>
            <p:cNvSpPr>
              <a:spLocks noChangeShapeType="1"/>
            </p:cNvSpPr>
            <p:nvPr/>
          </p:nvSpPr>
          <p:spPr bwMode="auto">
            <a:xfrm>
              <a:off x="7828" y="7459"/>
              <a:ext cx="329" cy="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43015" name="Text Box 7"/>
            <p:cNvSpPr txBox="1">
              <a:spLocks noChangeArrowheads="1"/>
            </p:cNvSpPr>
            <p:nvPr/>
          </p:nvSpPr>
          <p:spPr bwMode="auto">
            <a:xfrm>
              <a:off x="8152" y="7124"/>
              <a:ext cx="1752" cy="63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l-PL" sz="14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Times New Roman" pitchFamily="18" charset="0"/>
                  <a:cs typeface="Tahoma" pitchFamily="34" charset="0"/>
                </a:rPr>
                <a:t>PULC</a:t>
              </a:r>
              <a:endParaRPr kumimoji="0" lang="pl-PL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pl-P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3014" name="Text Box 6"/>
            <p:cNvSpPr txBox="1">
              <a:spLocks noChangeArrowheads="1"/>
            </p:cNvSpPr>
            <p:nvPr/>
          </p:nvSpPr>
          <p:spPr bwMode="auto">
            <a:xfrm>
              <a:off x="8183" y="8086"/>
              <a:ext cx="1752" cy="63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l-PL" sz="14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Times New Roman" pitchFamily="18" charset="0"/>
                  <a:cs typeface="Tahoma" pitchFamily="34" charset="0"/>
                </a:rPr>
                <a:t>PKP PLK</a:t>
              </a:r>
              <a:endParaRPr kumimoji="0" lang="pl-PL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pl-P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3013" name="AutoShape 5"/>
            <p:cNvSpPr>
              <a:spLocks noChangeShapeType="1"/>
            </p:cNvSpPr>
            <p:nvPr/>
          </p:nvSpPr>
          <p:spPr bwMode="auto">
            <a:xfrm>
              <a:off x="7854" y="8431"/>
              <a:ext cx="329" cy="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43012" name="Text Box 4"/>
            <p:cNvSpPr txBox="1">
              <a:spLocks noChangeArrowheads="1"/>
            </p:cNvSpPr>
            <p:nvPr/>
          </p:nvSpPr>
          <p:spPr bwMode="auto">
            <a:xfrm>
              <a:off x="8171" y="9049"/>
              <a:ext cx="1752" cy="63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l-PL" sz="14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Times New Roman" pitchFamily="18" charset="0"/>
                  <a:cs typeface="Tahoma" pitchFamily="34" charset="0"/>
                </a:rPr>
                <a:t>BHMW</a:t>
              </a:r>
              <a:endParaRPr kumimoji="0" lang="pl-PL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pl-P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3011" name="AutoShape 3"/>
            <p:cNvSpPr>
              <a:spLocks noChangeShapeType="1"/>
            </p:cNvSpPr>
            <p:nvPr/>
          </p:nvSpPr>
          <p:spPr bwMode="auto">
            <a:xfrm>
              <a:off x="7835" y="9346"/>
              <a:ext cx="329" cy="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43010" name="Text Box 2"/>
            <p:cNvSpPr txBox="1">
              <a:spLocks noChangeArrowheads="1"/>
            </p:cNvSpPr>
            <p:nvPr/>
          </p:nvSpPr>
          <p:spPr bwMode="auto">
            <a:xfrm>
              <a:off x="2942" y="3073"/>
              <a:ext cx="3302" cy="488"/>
            </a:xfrm>
            <a:prstGeom prst="rect">
              <a:avLst/>
            </a:prstGeom>
            <a:gradFill rotWithShape="0">
              <a:gsLst>
                <a:gs pos="0">
                  <a:srgbClr val="92CDDC"/>
                </a:gs>
                <a:gs pos="50000">
                  <a:srgbClr val="4BACC6"/>
                </a:gs>
                <a:gs pos="100000">
                  <a:srgbClr val="92CDDC"/>
                </a:gs>
              </a:gsLst>
              <a:lin ang="5400000" scaled="1"/>
            </a:gradFill>
            <a:ln w="12700">
              <a:solidFill>
                <a:srgbClr val="4BACC6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205867"/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l-PL" sz="18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ahoma" pitchFamily="34" charset="0"/>
                  <a:ea typeface="Times New Roman" pitchFamily="18" charset="0"/>
                  <a:cs typeface="Tahoma" pitchFamily="34" charset="0"/>
                </a:rPr>
                <a:t>Sieci transportowe</a:t>
              </a:r>
              <a:endParaRPr kumimoji="0" lang="pl-PL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918648" cy="1143000"/>
          </a:xfrm>
        </p:spPr>
        <p:txBody>
          <a:bodyPr/>
          <a:lstStyle/>
          <a:p>
            <a:r>
              <a:rPr lang="pl-PL" sz="4000" dirty="0" smtClean="0"/>
              <a:t>Struktura koordynacyjna tematu</a:t>
            </a:r>
            <a:endParaRPr lang="pl-PL" sz="4000" dirty="0"/>
          </a:p>
        </p:txBody>
      </p:sp>
      <p:sp>
        <p:nvSpPr>
          <p:cNvPr id="36873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sp>
        <p:nvSpPr>
          <p:cNvPr id="38924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sp>
        <p:nvSpPr>
          <p:cNvPr id="4096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sp>
        <p:nvSpPr>
          <p:cNvPr id="43026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sp>
        <p:nvSpPr>
          <p:cNvPr id="49161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grpSp>
        <p:nvGrpSpPr>
          <p:cNvPr id="49153" name="Group 1"/>
          <p:cNvGrpSpPr>
            <a:grpSpLocks noChangeAspect="1"/>
          </p:cNvGrpSpPr>
          <p:nvPr/>
        </p:nvGrpSpPr>
        <p:grpSpPr bwMode="auto">
          <a:xfrm>
            <a:off x="1043608" y="2420888"/>
            <a:ext cx="7448550" cy="3657600"/>
            <a:chOff x="2942" y="3073"/>
            <a:chExt cx="9774" cy="4800"/>
          </a:xfrm>
        </p:grpSpPr>
        <p:sp>
          <p:nvSpPr>
            <p:cNvPr id="49160" name="AutoShape 8"/>
            <p:cNvSpPr>
              <a:spLocks noChangeAspect="1" noChangeArrowheads="1" noTextEdit="1"/>
            </p:cNvSpPr>
            <p:nvPr/>
          </p:nvSpPr>
          <p:spPr bwMode="auto">
            <a:xfrm>
              <a:off x="2942" y="3073"/>
              <a:ext cx="9774" cy="4800"/>
            </a:xfrm>
            <a:prstGeom prst="rect">
              <a:avLst/>
            </a:prstGeom>
            <a:solidFill>
              <a:srgbClr val="4BACC6"/>
            </a:solidFill>
            <a:ln w="38100">
              <a:solidFill>
                <a:srgbClr val="F2F2F2"/>
              </a:solidFill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49159" name="Text Box 7"/>
            <p:cNvSpPr txBox="1">
              <a:spLocks noChangeArrowheads="1"/>
            </p:cNvSpPr>
            <p:nvPr/>
          </p:nvSpPr>
          <p:spPr bwMode="auto">
            <a:xfrm>
              <a:off x="6952" y="3785"/>
              <a:ext cx="1752" cy="58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l-PL" sz="14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Times New Roman" pitchFamily="18" charset="0"/>
                  <a:cs typeface="Tahoma" pitchFamily="34" charset="0"/>
                </a:rPr>
                <a:t>PKZGW</a:t>
              </a:r>
              <a:endParaRPr kumimoji="0" lang="pl-PL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pl-P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9158" name="Text Box 6"/>
            <p:cNvSpPr txBox="1">
              <a:spLocks noChangeArrowheads="1"/>
            </p:cNvSpPr>
            <p:nvPr/>
          </p:nvSpPr>
          <p:spPr bwMode="auto">
            <a:xfrm>
              <a:off x="8152" y="5110"/>
              <a:ext cx="1752" cy="63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l-PL" sz="14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Times New Roman" pitchFamily="18" charset="0"/>
                  <a:cs typeface="Tahoma" pitchFamily="34" charset="0"/>
                </a:rPr>
                <a:t>PKZGW</a:t>
              </a:r>
              <a:endParaRPr kumimoji="0" lang="pl-PL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pl-P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9157" name="AutoShape 5"/>
            <p:cNvSpPr>
              <a:spLocks noChangeShapeType="1"/>
            </p:cNvSpPr>
            <p:nvPr/>
          </p:nvSpPr>
          <p:spPr bwMode="auto">
            <a:xfrm>
              <a:off x="7828" y="4367"/>
              <a:ext cx="1" cy="2274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49156" name="AutoShape 4"/>
            <p:cNvSpPr>
              <a:spLocks noChangeShapeType="1"/>
            </p:cNvSpPr>
            <p:nvPr/>
          </p:nvSpPr>
          <p:spPr bwMode="auto">
            <a:xfrm>
              <a:off x="7823" y="5429"/>
              <a:ext cx="329" cy="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49155" name="AutoShape 3"/>
            <p:cNvSpPr>
              <a:spLocks noChangeShapeType="1"/>
            </p:cNvSpPr>
            <p:nvPr/>
          </p:nvSpPr>
          <p:spPr bwMode="auto">
            <a:xfrm>
              <a:off x="7823" y="6640"/>
              <a:ext cx="329" cy="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49154" name="Text Box 2"/>
            <p:cNvSpPr txBox="1">
              <a:spLocks noChangeArrowheads="1"/>
            </p:cNvSpPr>
            <p:nvPr/>
          </p:nvSpPr>
          <p:spPr bwMode="auto">
            <a:xfrm>
              <a:off x="8152" y="6323"/>
              <a:ext cx="1752" cy="63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l-PL" sz="14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Times New Roman" pitchFamily="18" charset="0"/>
                  <a:cs typeface="Tahoma" pitchFamily="34" charset="0"/>
                </a:rPr>
                <a:t>BHMW</a:t>
              </a:r>
              <a:endParaRPr kumimoji="0" lang="pl-PL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pl-P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49165" name="Text Box 13"/>
          <p:cNvSpPr txBox="1">
            <a:spLocks noChangeArrowheads="1"/>
          </p:cNvSpPr>
          <p:nvPr/>
        </p:nvSpPr>
        <p:spPr bwMode="auto">
          <a:xfrm>
            <a:off x="1043608" y="2420888"/>
            <a:ext cx="2516506" cy="373380"/>
          </a:xfrm>
          <a:prstGeom prst="rect">
            <a:avLst/>
          </a:prstGeom>
          <a:gradFill rotWithShape="0">
            <a:gsLst>
              <a:gs pos="0">
                <a:srgbClr val="92CDDC"/>
              </a:gs>
              <a:gs pos="50000">
                <a:srgbClr val="4BACC6"/>
              </a:gs>
              <a:gs pos="100000">
                <a:srgbClr val="92CDDC"/>
              </a:gs>
            </a:gsLst>
            <a:lin ang="5400000" scaled="1"/>
          </a:gradFill>
          <a:ln w="12700">
            <a:solidFill>
              <a:srgbClr val="4BACC6"/>
            </a:solidFill>
            <a:miter lim="800000"/>
            <a:headEnd/>
            <a:tailEnd/>
          </a:ln>
          <a:effectLst>
            <a:outerShdw dist="28398" dir="3806097" algn="ctr" rotWithShape="0">
              <a:srgbClr val="205867"/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pl-PL" sz="1800" b="0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  <a:cs typeface="Arial" pitchFamily="34" charset="0"/>
              </a:rPr>
              <a:t>Hydrografia</a:t>
            </a:r>
            <a:endParaRPr kumimoji="0" lang="pl-PL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918648" cy="1143000"/>
          </a:xfrm>
        </p:spPr>
        <p:txBody>
          <a:bodyPr/>
          <a:lstStyle/>
          <a:p>
            <a:r>
              <a:rPr lang="pl-PL" sz="4000" dirty="0" smtClean="0"/>
              <a:t>Struktura </a:t>
            </a:r>
            <a:r>
              <a:rPr lang="pl-PL" sz="4000" dirty="0" smtClean="0"/>
              <a:t>koordynacyjna tematu</a:t>
            </a:r>
            <a:endParaRPr lang="pl-PL" sz="4000" dirty="0"/>
          </a:p>
        </p:txBody>
      </p:sp>
      <p:sp>
        <p:nvSpPr>
          <p:cNvPr id="36873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sp>
        <p:nvSpPr>
          <p:cNvPr id="38924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sp>
        <p:nvSpPr>
          <p:cNvPr id="4096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sp>
        <p:nvSpPr>
          <p:cNvPr id="43026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sp>
        <p:nvSpPr>
          <p:cNvPr id="47119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grpSp>
        <p:nvGrpSpPr>
          <p:cNvPr id="47105" name="Group 1"/>
          <p:cNvGrpSpPr>
            <a:grpSpLocks noChangeAspect="1"/>
          </p:cNvGrpSpPr>
          <p:nvPr/>
        </p:nvGrpSpPr>
        <p:grpSpPr bwMode="auto">
          <a:xfrm>
            <a:off x="899592" y="2276872"/>
            <a:ext cx="7448550" cy="2975610"/>
            <a:chOff x="2942" y="3073"/>
            <a:chExt cx="9774" cy="3905"/>
          </a:xfrm>
        </p:grpSpPr>
        <p:sp>
          <p:nvSpPr>
            <p:cNvPr id="47118" name="AutoShape 14"/>
            <p:cNvSpPr>
              <a:spLocks noChangeAspect="1" noChangeArrowheads="1" noTextEdit="1"/>
            </p:cNvSpPr>
            <p:nvPr/>
          </p:nvSpPr>
          <p:spPr bwMode="auto">
            <a:xfrm>
              <a:off x="2942" y="3073"/>
              <a:ext cx="9774" cy="3905"/>
            </a:xfrm>
            <a:prstGeom prst="rect">
              <a:avLst/>
            </a:prstGeom>
            <a:solidFill>
              <a:srgbClr val="4BACC6"/>
            </a:solidFill>
            <a:ln w="38100">
              <a:solidFill>
                <a:srgbClr val="F2F2F2"/>
              </a:solidFill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47117" name="Text Box 13"/>
            <p:cNvSpPr txBox="1">
              <a:spLocks noChangeArrowheads="1"/>
            </p:cNvSpPr>
            <p:nvPr/>
          </p:nvSpPr>
          <p:spPr bwMode="auto">
            <a:xfrm>
              <a:off x="6063" y="3785"/>
              <a:ext cx="1752" cy="58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l-PL" sz="14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Times New Roman" pitchFamily="18" charset="0"/>
                  <a:cs typeface="Tahoma" pitchFamily="34" charset="0"/>
                </a:rPr>
                <a:t>MŚ</a:t>
              </a:r>
              <a:endParaRPr kumimoji="0" lang="pl-PL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pl-P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7116" name="Text Box 12"/>
            <p:cNvSpPr txBox="1">
              <a:spLocks noChangeArrowheads="1"/>
            </p:cNvSpPr>
            <p:nvPr/>
          </p:nvSpPr>
          <p:spPr bwMode="auto">
            <a:xfrm>
              <a:off x="4853" y="5110"/>
              <a:ext cx="1752" cy="63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l-PL" sz="14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Times New Roman" pitchFamily="18" charset="0"/>
                  <a:cs typeface="Tahoma" pitchFamily="34" charset="0"/>
                </a:rPr>
                <a:t>GDOŚ</a:t>
              </a:r>
              <a:endParaRPr kumimoji="0" lang="pl-PL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pl-P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7115" name="AutoShape 11"/>
            <p:cNvSpPr>
              <a:spLocks noChangeShapeType="1"/>
            </p:cNvSpPr>
            <p:nvPr/>
          </p:nvSpPr>
          <p:spPr bwMode="auto">
            <a:xfrm>
              <a:off x="6939" y="4367"/>
              <a:ext cx="1" cy="1062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47114" name="AutoShape 10"/>
            <p:cNvSpPr>
              <a:spLocks noChangeShapeType="1"/>
            </p:cNvSpPr>
            <p:nvPr/>
          </p:nvSpPr>
          <p:spPr bwMode="auto">
            <a:xfrm>
              <a:off x="6605" y="5428"/>
              <a:ext cx="329" cy="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47113" name="AutoShape 9"/>
            <p:cNvSpPr>
              <a:spLocks noChangeShapeType="1"/>
            </p:cNvSpPr>
            <p:nvPr/>
          </p:nvSpPr>
          <p:spPr bwMode="auto">
            <a:xfrm>
              <a:off x="8678" y="5427"/>
              <a:ext cx="329" cy="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47112" name="Text Box 8"/>
            <p:cNvSpPr txBox="1">
              <a:spLocks noChangeArrowheads="1"/>
            </p:cNvSpPr>
            <p:nvPr/>
          </p:nvSpPr>
          <p:spPr bwMode="auto">
            <a:xfrm>
              <a:off x="7815" y="3785"/>
              <a:ext cx="1752" cy="58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l-PL" sz="14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Times New Roman" pitchFamily="18" charset="0"/>
                  <a:cs typeface="Tahoma" pitchFamily="34" charset="0"/>
                </a:rPr>
                <a:t>MKiDN</a:t>
              </a:r>
              <a:endParaRPr kumimoji="0" lang="pl-PL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pl-P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7111" name="AutoShape 7"/>
            <p:cNvSpPr>
              <a:spLocks noChangeShapeType="1"/>
            </p:cNvSpPr>
            <p:nvPr/>
          </p:nvSpPr>
          <p:spPr bwMode="auto">
            <a:xfrm>
              <a:off x="8691" y="4367"/>
              <a:ext cx="1" cy="1062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47110" name="Text Box 6"/>
            <p:cNvSpPr txBox="1">
              <a:spLocks noChangeArrowheads="1"/>
            </p:cNvSpPr>
            <p:nvPr/>
          </p:nvSpPr>
          <p:spPr bwMode="auto">
            <a:xfrm>
              <a:off x="2942" y="3073"/>
              <a:ext cx="3302" cy="488"/>
            </a:xfrm>
            <a:prstGeom prst="rect">
              <a:avLst/>
            </a:prstGeom>
            <a:gradFill rotWithShape="0">
              <a:gsLst>
                <a:gs pos="0">
                  <a:srgbClr val="92CDDC"/>
                </a:gs>
                <a:gs pos="50000">
                  <a:srgbClr val="4BACC6"/>
                </a:gs>
                <a:gs pos="100000">
                  <a:srgbClr val="92CDDC"/>
                </a:gs>
              </a:gsLst>
              <a:lin ang="5400000" scaled="1"/>
            </a:gradFill>
            <a:ln w="12700">
              <a:solidFill>
                <a:srgbClr val="4BACC6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205867"/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l-PL" sz="18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ahoma" pitchFamily="34" charset="0"/>
                  <a:ea typeface="Times New Roman" pitchFamily="18" charset="0"/>
                  <a:cs typeface="Tahoma" pitchFamily="34" charset="0"/>
                </a:rPr>
                <a:t>Obszary</a:t>
              </a:r>
              <a:r>
                <a:rPr kumimoji="0" lang="pl-PL" sz="16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ahoma" pitchFamily="34" charset="0"/>
                  <a:ea typeface="Times New Roman" pitchFamily="18" charset="0"/>
                  <a:cs typeface="Tahoma" pitchFamily="34" charset="0"/>
                </a:rPr>
                <a:t> chronione</a:t>
              </a:r>
              <a:endParaRPr kumimoji="0" lang="pl-PL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47106" name="Group 2"/>
            <p:cNvGrpSpPr>
              <a:grpSpLocks/>
            </p:cNvGrpSpPr>
            <p:nvPr/>
          </p:nvGrpSpPr>
          <p:grpSpPr bwMode="auto">
            <a:xfrm>
              <a:off x="9007" y="4882"/>
              <a:ext cx="3146" cy="865"/>
              <a:chOff x="6256" y="5509"/>
              <a:chExt cx="3146" cy="865"/>
            </a:xfrm>
          </p:grpSpPr>
          <p:sp>
            <p:nvSpPr>
              <p:cNvPr id="47109" name="Text Box 5"/>
              <p:cNvSpPr txBox="1">
                <a:spLocks noChangeArrowheads="1"/>
              </p:cNvSpPr>
              <p:nvPr/>
            </p:nvSpPr>
            <p:spPr bwMode="auto">
              <a:xfrm>
                <a:off x="6466" y="5509"/>
                <a:ext cx="2936" cy="63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sz="14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ahoma" pitchFamily="34" charset="0"/>
                    <a:ea typeface="Times New Roman" pitchFamily="18" charset="0"/>
                    <a:cs typeface="Tahoma" pitchFamily="34" charset="0"/>
                  </a:rPr>
                  <a:t>MARSZAŁKOWIE</a:t>
                </a:r>
                <a:endParaRPr kumimoji="0" lang="pl-PL" sz="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pl-PL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7108" name="Text Box 4"/>
              <p:cNvSpPr txBox="1">
                <a:spLocks noChangeArrowheads="1"/>
              </p:cNvSpPr>
              <p:nvPr/>
            </p:nvSpPr>
            <p:spPr bwMode="auto">
              <a:xfrm>
                <a:off x="6361" y="5629"/>
                <a:ext cx="2936" cy="63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sz="14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ahoma" pitchFamily="34" charset="0"/>
                    <a:ea typeface="Times New Roman" pitchFamily="18" charset="0"/>
                    <a:cs typeface="Tahoma" pitchFamily="34" charset="0"/>
                  </a:rPr>
                  <a:t>MARSZAŁKOWIE</a:t>
                </a:r>
                <a:endParaRPr kumimoji="0" lang="pl-PL" sz="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pl-PL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47107" name="Text Box 3"/>
              <p:cNvSpPr txBox="1">
                <a:spLocks noChangeArrowheads="1"/>
              </p:cNvSpPr>
              <p:nvPr/>
            </p:nvSpPr>
            <p:spPr bwMode="auto">
              <a:xfrm>
                <a:off x="6256" y="5737"/>
                <a:ext cx="2904" cy="63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sz="14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ahoma" pitchFamily="34" charset="0"/>
                    <a:ea typeface="Times New Roman" pitchFamily="18" charset="0"/>
                    <a:cs typeface="Tahoma" pitchFamily="34" charset="0"/>
                  </a:rPr>
                  <a:t>WOJEWODOWIE</a:t>
                </a:r>
                <a:endParaRPr kumimoji="0" lang="pl-PL" sz="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pl-PL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918648" cy="1143000"/>
          </a:xfrm>
        </p:spPr>
        <p:txBody>
          <a:bodyPr/>
          <a:lstStyle/>
          <a:p>
            <a:r>
              <a:rPr lang="pl-PL" sz="4000" dirty="0" smtClean="0"/>
              <a:t>Struktura </a:t>
            </a:r>
            <a:r>
              <a:rPr lang="pl-PL" sz="4000" dirty="0" smtClean="0"/>
              <a:t>koordynacyjna tematu</a:t>
            </a:r>
            <a:endParaRPr lang="pl-PL" sz="4000" dirty="0"/>
          </a:p>
        </p:txBody>
      </p:sp>
      <p:sp>
        <p:nvSpPr>
          <p:cNvPr id="36873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sp>
        <p:nvSpPr>
          <p:cNvPr id="38924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sp>
        <p:nvSpPr>
          <p:cNvPr id="4096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sp>
        <p:nvSpPr>
          <p:cNvPr id="43026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sp>
        <p:nvSpPr>
          <p:cNvPr id="45066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grpSp>
        <p:nvGrpSpPr>
          <p:cNvPr id="45057" name="Group 1"/>
          <p:cNvGrpSpPr>
            <a:grpSpLocks noChangeAspect="1"/>
          </p:cNvGrpSpPr>
          <p:nvPr/>
        </p:nvGrpSpPr>
        <p:grpSpPr bwMode="auto">
          <a:xfrm>
            <a:off x="971600" y="2276872"/>
            <a:ext cx="7448550" cy="3329940"/>
            <a:chOff x="2942" y="3073"/>
            <a:chExt cx="9774" cy="4369"/>
          </a:xfrm>
        </p:grpSpPr>
        <p:sp>
          <p:nvSpPr>
            <p:cNvPr id="45065" name="AutoShape 9"/>
            <p:cNvSpPr>
              <a:spLocks noChangeAspect="1" noChangeArrowheads="1" noTextEdit="1"/>
            </p:cNvSpPr>
            <p:nvPr/>
          </p:nvSpPr>
          <p:spPr bwMode="auto">
            <a:xfrm>
              <a:off x="2942" y="3073"/>
              <a:ext cx="9774" cy="4369"/>
            </a:xfrm>
            <a:prstGeom prst="rect">
              <a:avLst/>
            </a:prstGeom>
            <a:solidFill>
              <a:srgbClr val="4BACC6"/>
            </a:solidFill>
            <a:ln w="38100">
              <a:solidFill>
                <a:srgbClr val="F2F2F2"/>
              </a:solidFill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45064" name="Text Box 8"/>
            <p:cNvSpPr txBox="1">
              <a:spLocks noChangeArrowheads="1"/>
            </p:cNvSpPr>
            <p:nvPr/>
          </p:nvSpPr>
          <p:spPr bwMode="auto">
            <a:xfrm>
              <a:off x="6952" y="3785"/>
              <a:ext cx="1752" cy="58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l-PL" sz="14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Times New Roman" pitchFamily="18" charset="0"/>
                  <a:cs typeface="Tahoma" pitchFamily="34" charset="0"/>
                </a:rPr>
                <a:t>GGK</a:t>
              </a:r>
              <a:endParaRPr kumimoji="0" lang="pl-PL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pl-P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5063" name="Text Box 7"/>
            <p:cNvSpPr txBox="1">
              <a:spLocks noChangeArrowheads="1"/>
            </p:cNvSpPr>
            <p:nvPr/>
          </p:nvSpPr>
          <p:spPr bwMode="auto">
            <a:xfrm>
              <a:off x="8152" y="5110"/>
              <a:ext cx="1752" cy="63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l-PL" sz="14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Times New Roman" pitchFamily="18" charset="0"/>
                  <a:cs typeface="Tahoma" pitchFamily="34" charset="0"/>
                </a:rPr>
                <a:t>GGK</a:t>
              </a:r>
              <a:endParaRPr kumimoji="0" lang="pl-PL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pl-P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5062" name="AutoShape 6"/>
            <p:cNvSpPr>
              <a:spLocks noChangeShapeType="1"/>
            </p:cNvSpPr>
            <p:nvPr/>
          </p:nvSpPr>
          <p:spPr bwMode="auto">
            <a:xfrm>
              <a:off x="7828" y="4367"/>
              <a:ext cx="1" cy="2274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45061" name="AutoShape 5"/>
            <p:cNvSpPr>
              <a:spLocks noChangeShapeType="1"/>
            </p:cNvSpPr>
            <p:nvPr/>
          </p:nvSpPr>
          <p:spPr bwMode="auto">
            <a:xfrm>
              <a:off x="7823" y="5429"/>
              <a:ext cx="329" cy="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45060" name="AutoShape 4"/>
            <p:cNvSpPr>
              <a:spLocks noChangeShapeType="1"/>
            </p:cNvSpPr>
            <p:nvPr/>
          </p:nvSpPr>
          <p:spPr bwMode="auto">
            <a:xfrm>
              <a:off x="7823" y="6640"/>
              <a:ext cx="329" cy="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45059" name="Text Box 3"/>
            <p:cNvSpPr txBox="1">
              <a:spLocks noChangeArrowheads="1"/>
            </p:cNvSpPr>
            <p:nvPr/>
          </p:nvSpPr>
          <p:spPr bwMode="auto">
            <a:xfrm>
              <a:off x="8152" y="6323"/>
              <a:ext cx="1752" cy="63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l-PL" sz="14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Times New Roman" pitchFamily="18" charset="0"/>
                  <a:cs typeface="Tahoma" pitchFamily="34" charset="0"/>
                </a:rPr>
                <a:t>BHMW</a:t>
              </a:r>
              <a:endParaRPr kumimoji="0" lang="pl-PL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pl-P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45058" name="Text Box 2"/>
            <p:cNvSpPr txBox="1">
              <a:spLocks noChangeArrowheads="1"/>
            </p:cNvSpPr>
            <p:nvPr/>
          </p:nvSpPr>
          <p:spPr bwMode="auto">
            <a:xfrm>
              <a:off x="2942" y="3073"/>
              <a:ext cx="3302" cy="488"/>
            </a:xfrm>
            <a:prstGeom prst="rect">
              <a:avLst/>
            </a:prstGeom>
            <a:gradFill rotWithShape="0">
              <a:gsLst>
                <a:gs pos="0">
                  <a:srgbClr val="92CDDC"/>
                </a:gs>
                <a:gs pos="50000">
                  <a:srgbClr val="4BACC6"/>
                </a:gs>
                <a:gs pos="100000">
                  <a:srgbClr val="92CDDC"/>
                </a:gs>
              </a:gsLst>
              <a:lin ang="5400000" scaled="1"/>
            </a:gradFill>
            <a:ln w="12700">
              <a:solidFill>
                <a:srgbClr val="4BACC6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205867"/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l-PL" sz="18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ahoma" pitchFamily="34" charset="0"/>
                  <a:ea typeface="Times New Roman" pitchFamily="18" charset="0"/>
                  <a:cs typeface="Tahoma" pitchFamily="34" charset="0"/>
                </a:rPr>
                <a:t>Ukształtowanie terenu</a:t>
              </a:r>
              <a:endParaRPr kumimoji="0" lang="pl-PL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918648" cy="1143000"/>
          </a:xfrm>
        </p:spPr>
        <p:txBody>
          <a:bodyPr/>
          <a:lstStyle/>
          <a:p>
            <a:r>
              <a:rPr lang="pl-PL" sz="4000" dirty="0" smtClean="0"/>
              <a:t>Struktura </a:t>
            </a:r>
            <a:r>
              <a:rPr lang="pl-PL" sz="4000" dirty="0" smtClean="0"/>
              <a:t>koordynacyjna tematu</a:t>
            </a:r>
            <a:endParaRPr lang="pl-PL" sz="4000" dirty="0"/>
          </a:p>
        </p:txBody>
      </p:sp>
      <p:sp>
        <p:nvSpPr>
          <p:cNvPr id="36873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sp>
        <p:nvSpPr>
          <p:cNvPr id="38924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sp>
        <p:nvSpPr>
          <p:cNvPr id="4096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sp>
        <p:nvSpPr>
          <p:cNvPr id="43026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sp>
        <p:nvSpPr>
          <p:cNvPr id="45066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sp>
        <p:nvSpPr>
          <p:cNvPr id="55311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grpSp>
        <p:nvGrpSpPr>
          <p:cNvPr id="55297" name="Group 1"/>
          <p:cNvGrpSpPr>
            <a:grpSpLocks noChangeAspect="1"/>
          </p:cNvGrpSpPr>
          <p:nvPr/>
        </p:nvGrpSpPr>
        <p:grpSpPr bwMode="auto">
          <a:xfrm>
            <a:off x="1043608" y="2132856"/>
            <a:ext cx="7448550" cy="4371976"/>
            <a:chOff x="2942" y="3073"/>
            <a:chExt cx="9774" cy="5737"/>
          </a:xfrm>
        </p:grpSpPr>
        <p:sp>
          <p:nvSpPr>
            <p:cNvPr id="55310" name="AutoShape 14"/>
            <p:cNvSpPr>
              <a:spLocks noChangeAspect="1" noChangeArrowheads="1" noTextEdit="1"/>
            </p:cNvSpPr>
            <p:nvPr/>
          </p:nvSpPr>
          <p:spPr bwMode="auto">
            <a:xfrm>
              <a:off x="2942" y="3073"/>
              <a:ext cx="9774" cy="5737"/>
            </a:xfrm>
            <a:prstGeom prst="rect">
              <a:avLst/>
            </a:prstGeom>
            <a:solidFill>
              <a:srgbClr val="4BACC6"/>
            </a:solidFill>
            <a:ln w="38100">
              <a:solidFill>
                <a:srgbClr val="F2F2F2"/>
              </a:solidFill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55309" name="Text Box 13"/>
            <p:cNvSpPr txBox="1">
              <a:spLocks noChangeArrowheads="1"/>
            </p:cNvSpPr>
            <p:nvPr/>
          </p:nvSpPr>
          <p:spPr bwMode="auto">
            <a:xfrm>
              <a:off x="6952" y="3785"/>
              <a:ext cx="1752" cy="58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l-PL" sz="14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Times New Roman" pitchFamily="18" charset="0"/>
                  <a:cs typeface="Tahoma" pitchFamily="34" charset="0"/>
                </a:rPr>
                <a:t>GGK</a:t>
              </a:r>
              <a:endParaRPr kumimoji="0" lang="pl-PL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pl-P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5308" name="Text Box 12"/>
            <p:cNvSpPr txBox="1">
              <a:spLocks noChangeArrowheads="1"/>
            </p:cNvSpPr>
            <p:nvPr/>
          </p:nvSpPr>
          <p:spPr bwMode="auto">
            <a:xfrm>
              <a:off x="8152" y="5110"/>
              <a:ext cx="1752" cy="63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l-PL" sz="14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Times New Roman" pitchFamily="18" charset="0"/>
                  <a:cs typeface="Tahoma" pitchFamily="34" charset="0"/>
                </a:rPr>
                <a:t>GIOŚ</a:t>
              </a:r>
              <a:endParaRPr kumimoji="0" lang="pl-PL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pl-P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5307" name="AutoShape 11"/>
            <p:cNvSpPr>
              <a:spLocks noChangeShapeType="1"/>
            </p:cNvSpPr>
            <p:nvPr/>
          </p:nvSpPr>
          <p:spPr bwMode="auto">
            <a:xfrm flipH="1">
              <a:off x="7820" y="4367"/>
              <a:ext cx="8" cy="3556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55306" name="AutoShape 10"/>
            <p:cNvSpPr>
              <a:spLocks noChangeShapeType="1"/>
            </p:cNvSpPr>
            <p:nvPr/>
          </p:nvSpPr>
          <p:spPr bwMode="auto">
            <a:xfrm>
              <a:off x="7823" y="5429"/>
              <a:ext cx="329" cy="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55305" name="AutoShape 9"/>
            <p:cNvSpPr>
              <a:spLocks noChangeShapeType="1"/>
            </p:cNvSpPr>
            <p:nvPr/>
          </p:nvSpPr>
          <p:spPr bwMode="auto">
            <a:xfrm>
              <a:off x="7823" y="6640"/>
              <a:ext cx="329" cy="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55304" name="AutoShape 8"/>
            <p:cNvSpPr>
              <a:spLocks noChangeShapeType="1"/>
            </p:cNvSpPr>
            <p:nvPr/>
          </p:nvSpPr>
          <p:spPr bwMode="auto">
            <a:xfrm>
              <a:off x="7834" y="7922"/>
              <a:ext cx="329" cy="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55303" name="Text Box 7"/>
            <p:cNvSpPr txBox="1">
              <a:spLocks noChangeArrowheads="1"/>
            </p:cNvSpPr>
            <p:nvPr/>
          </p:nvSpPr>
          <p:spPr bwMode="auto">
            <a:xfrm>
              <a:off x="8163" y="7604"/>
              <a:ext cx="1752" cy="63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l-PL" sz="14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Times New Roman" pitchFamily="18" charset="0"/>
                  <a:cs typeface="Tahoma" pitchFamily="34" charset="0"/>
                </a:rPr>
                <a:t>GGK</a:t>
              </a:r>
              <a:endParaRPr kumimoji="0" lang="pl-PL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pl-P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55299" name="Group 3"/>
            <p:cNvGrpSpPr>
              <a:grpSpLocks/>
            </p:cNvGrpSpPr>
            <p:nvPr/>
          </p:nvGrpSpPr>
          <p:grpSpPr bwMode="auto">
            <a:xfrm>
              <a:off x="8152" y="6071"/>
              <a:ext cx="3146" cy="865"/>
              <a:chOff x="6256" y="5509"/>
              <a:chExt cx="3146" cy="865"/>
            </a:xfrm>
          </p:grpSpPr>
          <p:sp>
            <p:nvSpPr>
              <p:cNvPr id="55302" name="Text Box 6"/>
              <p:cNvSpPr txBox="1">
                <a:spLocks noChangeArrowheads="1"/>
              </p:cNvSpPr>
              <p:nvPr/>
            </p:nvSpPr>
            <p:spPr bwMode="auto">
              <a:xfrm>
                <a:off x="6466" y="5509"/>
                <a:ext cx="2936" cy="63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sz="14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ahoma" pitchFamily="34" charset="0"/>
                    <a:ea typeface="Times New Roman" pitchFamily="18" charset="0"/>
                    <a:cs typeface="Tahoma" pitchFamily="34" charset="0"/>
                  </a:rPr>
                  <a:t>MARSZAŁKOWIE</a:t>
                </a:r>
                <a:endParaRPr kumimoji="0" lang="pl-PL" sz="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pl-PL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5301" name="Text Box 5"/>
              <p:cNvSpPr txBox="1">
                <a:spLocks noChangeArrowheads="1"/>
              </p:cNvSpPr>
              <p:nvPr/>
            </p:nvSpPr>
            <p:spPr bwMode="auto">
              <a:xfrm>
                <a:off x="6361" y="5629"/>
                <a:ext cx="2936" cy="63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sz="14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ahoma" pitchFamily="34" charset="0"/>
                    <a:ea typeface="Times New Roman" pitchFamily="18" charset="0"/>
                    <a:cs typeface="Tahoma" pitchFamily="34" charset="0"/>
                  </a:rPr>
                  <a:t>MARSZAŁKOWIE</a:t>
                </a:r>
                <a:endParaRPr kumimoji="0" lang="pl-PL" sz="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pl-PL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5300" name="Text Box 4"/>
              <p:cNvSpPr txBox="1">
                <a:spLocks noChangeArrowheads="1"/>
              </p:cNvSpPr>
              <p:nvPr/>
            </p:nvSpPr>
            <p:spPr bwMode="auto">
              <a:xfrm>
                <a:off x="6256" y="5737"/>
                <a:ext cx="2904" cy="63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sz="14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ahoma" pitchFamily="34" charset="0"/>
                    <a:ea typeface="Times New Roman" pitchFamily="18" charset="0"/>
                    <a:cs typeface="Tahoma" pitchFamily="34" charset="0"/>
                  </a:rPr>
                  <a:t>MARSZAŁKOWIE</a:t>
                </a:r>
                <a:endParaRPr kumimoji="0" lang="pl-PL" sz="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pl-PL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55298" name="Text Box 2"/>
            <p:cNvSpPr txBox="1">
              <a:spLocks noChangeArrowheads="1"/>
            </p:cNvSpPr>
            <p:nvPr/>
          </p:nvSpPr>
          <p:spPr bwMode="auto">
            <a:xfrm>
              <a:off x="2942" y="3073"/>
              <a:ext cx="3302" cy="488"/>
            </a:xfrm>
            <a:prstGeom prst="rect">
              <a:avLst/>
            </a:prstGeom>
            <a:gradFill rotWithShape="0">
              <a:gsLst>
                <a:gs pos="0">
                  <a:srgbClr val="92CDDC"/>
                </a:gs>
                <a:gs pos="50000">
                  <a:srgbClr val="4BACC6"/>
                </a:gs>
                <a:gs pos="100000">
                  <a:srgbClr val="92CDDC"/>
                </a:gs>
              </a:gsLst>
              <a:lin ang="5400000" scaled="1"/>
            </a:gradFill>
            <a:ln w="12700">
              <a:solidFill>
                <a:srgbClr val="4BACC6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205867"/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l-PL" sz="18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ahoma" pitchFamily="34" charset="0"/>
                  <a:ea typeface="Times New Roman" pitchFamily="18" charset="0"/>
                  <a:cs typeface="Tahoma" pitchFamily="34" charset="0"/>
                </a:rPr>
                <a:t>Użytkowanie ziemi</a:t>
              </a:r>
              <a:endParaRPr kumimoji="0" lang="pl-PL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918648" cy="1143000"/>
          </a:xfrm>
        </p:spPr>
        <p:txBody>
          <a:bodyPr/>
          <a:lstStyle/>
          <a:p>
            <a:r>
              <a:rPr lang="pl-PL" sz="4000" dirty="0" smtClean="0"/>
              <a:t>Struktura </a:t>
            </a:r>
            <a:r>
              <a:rPr lang="pl-PL" sz="4000" dirty="0" smtClean="0"/>
              <a:t>koordynacyjna tematu</a:t>
            </a:r>
            <a:endParaRPr lang="pl-PL" sz="4000" dirty="0"/>
          </a:p>
        </p:txBody>
      </p:sp>
      <p:sp>
        <p:nvSpPr>
          <p:cNvPr id="36873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sp>
        <p:nvSpPr>
          <p:cNvPr id="38924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sp>
        <p:nvSpPr>
          <p:cNvPr id="4096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sp>
        <p:nvSpPr>
          <p:cNvPr id="43026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sp>
        <p:nvSpPr>
          <p:cNvPr id="45066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sp>
        <p:nvSpPr>
          <p:cNvPr id="53261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grpSp>
        <p:nvGrpSpPr>
          <p:cNvPr id="53249" name="Group 1"/>
          <p:cNvGrpSpPr>
            <a:grpSpLocks noChangeAspect="1"/>
          </p:cNvGrpSpPr>
          <p:nvPr/>
        </p:nvGrpSpPr>
        <p:grpSpPr bwMode="auto">
          <a:xfrm>
            <a:off x="971600" y="2204864"/>
            <a:ext cx="7448550" cy="3657600"/>
            <a:chOff x="2942" y="3073"/>
            <a:chExt cx="9774" cy="4800"/>
          </a:xfrm>
        </p:grpSpPr>
        <p:sp>
          <p:nvSpPr>
            <p:cNvPr id="53260" name="AutoShape 12"/>
            <p:cNvSpPr>
              <a:spLocks noChangeAspect="1" noChangeArrowheads="1" noTextEdit="1"/>
            </p:cNvSpPr>
            <p:nvPr/>
          </p:nvSpPr>
          <p:spPr bwMode="auto">
            <a:xfrm>
              <a:off x="2942" y="3073"/>
              <a:ext cx="9774" cy="4800"/>
            </a:xfrm>
            <a:prstGeom prst="rect">
              <a:avLst/>
            </a:prstGeom>
            <a:solidFill>
              <a:srgbClr val="4BACC6"/>
            </a:solidFill>
            <a:ln w="38100">
              <a:solidFill>
                <a:srgbClr val="F2F2F2"/>
              </a:solidFill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53259" name="Text Box 11"/>
            <p:cNvSpPr txBox="1">
              <a:spLocks noChangeArrowheads="1"/>
            </p:cNvSpPr>
            <p:nvPr/>
          </p:nvSpPr>
          <p:spPr bwMode="auto">
            <a:xfrm>
              <a:off x="6952" y="3785"/>
              <a:ext cx="1752" cy="58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l-PL" sz="14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Times New Roman" pitchFamily="18" charset="0"/>
                  <a:cs typeface="Tahoma" pitchFamily="34" charset="0"/>
                </a:rPr>
                <a:t>GGK</a:t>
              </a:r>
              <a:endParaRPr kumimoji="0" lang="pl-PL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pl-P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3258" name="AutoShape 10"/>
            <p:cNvSpPr>
              <a:spLocks noChangeShapeType="1"/>
            </p:cNvSpPr>
            <p:nvPr/>
          </p:nvSpPr>
          <p:spPr bwMode="auto">
            <a:xfrm>
              <a:off x="7828" y="4367"/>
              <a:ext cx="1" cy="2274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53257" name="AutoShape 9"/>
            <p:cNvSpPr>
              <a:spLocks noChangeShapeType="1"/>
            </p:cNvSpPr>
            <p:nvPr/>
          </p:nvSpPr>
          <p:spPr bwMode="auto">
            <a:xfrm>
              <a:off x="7823" y="5429"/>
              <a:ext cx="329" cy="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53256" name="AutoShape 8"/>
            <p:cNvSpPr>
              <a:spLocks noChangeShapeType="1"/>
            </p:cNvSpPr>
            <p:nvPr/>
          </p:nvSpPr>
          <p:spPr bwMode="auto">
            <a:xfrm>
              <a:off x="7823" y="6640"/>
              <a:ext cx="329" cy="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53255" name="Text Box 7"/>
            <p:cNvSpPr txBox="1">
              <a:spLocks noChangeArrowheads="1"/>
            </p:cNvSpPr>
            <p:nvPr/>
          </p:nvSpPr>
          <p:spPr bwMode="auto">
            <a:xfrm>
              <a:off x="8152" y="6323"/>
              <a:ext cx="1752" cy="63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l-PL" sz="14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Times New Roman" pitchFamily="18" charset="0"/>
                  <a:cs typeface="Tahoma" pitchFamily="34" charset="0"/>
                </a:rPr>
                <a:t>GGK</a:t>
              </a:r>
              <a:endParaRPr kumimoji="0" lang="pl-PL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pl-P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grpSp>
          <p:nvGrpSpPr>
            <p:cNvPr id="53251" name="Group 3"/>
            <p:cNvGrpSpPr>
              <a:grpSpLocks/>
            </p:cNvGrpSpPr>
            <p:nvPr/>
          </p:nvGrpSpPr>
          <p:grpSpPr bwMode="auto">
            <a:xfrm>
              <a:off x="8116" y="4905"/>
              <a:ext cx="3146" cy="865"/>
              <a:chOff x="6256" y="5509"/>
              <a:chExt cx="3146" cy="865"/>
            </a:xfrm>
          </p:grpSpPr>
          <p:sp>
            <p:nvSpPr>
              <p:cNvPr id="53254" name="Text Box 6"/>
              <p:cNvSpPr txBox="1">
                <a:spLocks noChangeArrowheads="1"/>
              </p:cNvSpPr>
              <p:nvPr/>
            </p:nvSpPr>
            <p:spPr bwMode="auto">
              <a:xfrm>
                <a:off x="6466" y="5509"/>
                <a:ext cx="2936" cy="63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sz="14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ahoma" pitchFamily="34" charset="0"/>
                    <a:ea typeface="Times New Roman" pitchFamily="18" charset="0"/>
                    <a:cs typeface="Tahoma" pitchFamily="34" charset="0"/>
                  </a:rPr>
                  <a:t>MARSZAŁKOWIE</a:t>
                </a:r>
                <a:endParaRPr kumimoji="0" lang="pl-PL" sz="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pl-PL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3253" name="Text Box 5"/>
              <p:cNvSpPr txBox="1">
                <a:spLocks noChangeArrowheads="1"/>
              </p:cNvSpPr>
              <p:nvPr/>
            </p:nvSpPr>
            <p:spPr bwMode="auto">
              <a:xfrm>
                <a:off x="6361" y="5629"/>
                <a:ext cx="2936" cy="63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sz="14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ahoma" pitchFamily="34" charset="0"/>
                    <a:ea typeface="Times New Roman" pitchFamily="18" charset="0"/>
                    <a:cs typeface="Tahoma" pitchFamily="34" charset="0"/>
                  </a:rPr>
                  <a:t>MARSZAŁKOWIE</a:t>
                </a:r>
                <a:endParaRPr kumimoji="0" lang="pl-PL" sz="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pl-PL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53252" name="Text Box 4"/>
              <p:cNvSpPr txBox="1">
                <a:spLocks noChangeArrowheads="1"/>
              </p:cNvSpPr>
              <p:nvPr/>
            </p:nvSpPr>
            <p:spPr bwMode="auto">
              <a:xfrm>
                <a:off x="6256" y="5737"/>
                <a:ext cx="2904" cy="637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pl-PL" sz="1400" b="1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ahoma" pitchFamily="34" charset="0"/>
                    <a:ea typeface="Times New Roman" pitchFamily="18" charset="0"/>
                    <a:cs typeface="Tahoma" pitchFamily="34" charset="0"/>
                  </a:rPr>
                  <a:t>MARSZAŁKOWIE</a:t>
                </a:r>
                <a:endParaRPr kumimoji="0" lang="pl-PL" sz="6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pl-PL" sz="18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53250" name="Text Box 2"/>
            <p:cNvSpPr txBox="1">
              <a:spLocks noChangeArrowheads="1"/>
            </p:cNvSpPr>
            <p:nvPr/>
          </p:nvSpPr>
          <p:spPr bwMode="auto">
            <a:xfrm>
              <a:off x="2942" y="3073"/>
              <a:ext cx="3302" cy="488"/>
            </a:xfrm>
            <a:prstGeom prst="rect">
              <a:avLst/>
            </a:prstGeom>
            <a:gradFill rotWithShape="0">
              <a:gsLst>
                <a:gs pos="0">
                  <a:srgbClr val="92CDDC"/>
                </a:gs>
                <a:gs pos="50000">
                  <a:srgbClr val="4BACC6"/>
                </a:gs>
                <a:gs pos="100000">
                  <a:srgbClr val="92CDDC"/>
                </a:gs>
              </a:gsLst>
              <a:lin ang="5400000" scaled="1"/>
            </a:gradFill>
            <a:ln w="12700">
              <a:solidFill>
                <a:srgbClr val="4BACC6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205867"/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l-PL" sz="1800" b="0" i="0" u="none" strike="noStrike" cap="none" normalizeH="0" baseline="0" dirty="0" err="1" smtClean="0">
                  <a:ln>
                    <a:noFill/>
                  </a:ln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ahoma" pitchFamily="34" charset="0"/>
                  <a:ea typeface="Times New Roman" pitchFamily="18" charset="0"/>
                  <a:cs typeface="Tahoma" pitchFamily="34" charset="0"/>
                </a:rPr>
                <a:t>Ortoobrazy</a:t>
              </a:r>
              <a:endParaRPr kumimoji="0" lang="pl-PL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Przebieg prac</a:t>
            </a:r>
            <a:endParaRPr lang="pl-P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1989138"/>
            <a:ext cx="8459787" cy="4114800"/>
          </a:xfrm>
        </p:spPr>
        <p:txBody>
          <a:bodyPr/>
          <a:lstStyle/>
          <a:p>
            <a:r>
              <a:rPr lang="pl-PL" dirty="0" smtClean="0"/>
              <a:t>Zebranie inicjujące prace Zespołu – 17.03</a:t>
            </a:r>
          </a:p>
          <a:p>
            <a:pPr lvl="1"/>
            <a:r>
              <a:rPr lang="pl-PL" dirty="0" smtClean="0"/>
              <a:t>Zadania</a:t>
            </a:r>
          </a:p>
          <a:p>
            <a:pPr lvl="1"/>
            <a:r>
              <a:rPr lang="pl-PL" dirty="0" smtClean="0"/>
              <a:t>Struktura dokumentu</a:t>
            </a:r>
          </a:p>
          <a:p>
            <a:r>
              <a:rPr lang="pl-PL" dirty="0" smtClean="0"/>
              <a:t>Opracowanie sprawozdań cząstkowych – 30.03</a:t>
            </a:r>
          </a:p>
          <a:p>
            <a:r>
              <a:rPr lang="pl-PL" dirty="0" smtClean="0"/>
              <a:t>Zebranie podsumowujące – 7.04</a:t>
            </a:r>
          </a:p>
          <a:p>
            <a:r>
              <a:rPr lang="pl-PL" dirty="0" smtClean="0"/>
              <a:t>Weryfikacja sprawozdań – 28.04</a:t>
            </a: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918648" cy="1143000"/>
          </a:xfrm>
        </p:spPr>
        <p:txBody>
          <a:bodyPr/>
          <a:lstStyle/>
          <a:p>
            <a:r>
              <a:rPr lang="pl-PL" sz="4000" dirty="0" smtClean="0"/>
              <a:t>Struktura </a:t>
            </a:r>
            <a:r>
              <a:rPr lang="pl-PL" sz="4000" dirty="0" smtClean="0"/>
              <a:t>koordynacyjna tematu</a:t>
            </a:r>
            <a:endParaRPr lang="pl-PL" sz="4000" dirty="0"/>
          </a:p>
        </p:txBody>
      </p:sp>
      <p:sp>
        <p:nvSpPr>
          <p:cNvPr id="36873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sp>
        <p:nvSpPr>
          <p:cNvPr id="38924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sp>
        <p:nvSpPr>
          <p:cNvPr id="4096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sp>
        <p:nvSpPr>
          <p:cNvPr id="43026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sp>
        <p:nvSpPr>
          <p:cNvPr id="45066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sp>
        <p:nvSpPr>
          <p:cNvPr id="5120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grpSp>
        <p:nvGrpSpPr>
          <p:cNvPr id="51201" name="Group 1"/>
          <p:cNvGrpSpPr>
            <a:grpSpLocks noChangeAspect="1"/>
          </p:cNvGrpSpPr>
          <p:nvPr/>
        </p:nvGrpSpPr>
        <p:grpSpPr bwMode="auto">
          <a:xfrm>
            <a:off x="1187624" y="2564904"/>
            <a:ext cx="7448550" cy="3657600"/>
            <a:chOff x="2942" y="3073"/>
            <a:chExt cx="9774" cy="4800"/>
          </a:xfrm>
        </p:grpSpPr>
        <p:sp>
          <p:nvSpPr>
            <p:cNvPr id="51207" name="AutoShape 7"/>
            <p:cNvSpPr>
              <a:spLocks noChangeAspect="1" noChangeArrowheads="1" noTextEdit="1"/>
            </p:cNvSpPr>
            <p:nvPr/>
          </p:nvSpPr>
          <p:spPr bwMode="auto">
            <a:xfrm>
              <a:off x="2942" y="3073"/>
              <a:ext cx="9774" cy="4800"/>
            </a:xfrm>
            <a:prstGeom prst="rect">
              <a:avLst/>
            </a:prstGeom>
            <a:solidFill>
              <a:srgbClr val="4BACC6"/>
            </a:solidFill>
            <a:ln w="38100">
              <a:solidFill>
                <a:srgbClr val="F2F2F2"/>
              </a:solidFill>
              <a:miter lim="800000"/>
              <a:headEnd/>
              <a:tailEnd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51206" name="Text Box 6"/>
            <p:cNvSpPr txBox="1">
              <a:spLocks noChangeArrowheads="1"/>
            </p:cNvSpPr>
            <p:nvPr/>
          </p:nvSpPr>
          <p:spPr bwMode="auto">
            <a:xfrm>
              <a:off x="6952" y="3785"/>
              <a:ext cx="1752" cy="582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l-PL" sz="14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Times New Roman" pitchFamily="18" charset="0"/>
                  <a:cs typeface="Tahoma" pitchFamily="34" charset="0"/>
                </a:rPr>
                <a:t>GGeologK</a:t>
              </a:r>
              <a:endParaRPr kumimoji="0" lang="pl-PL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pl-P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1205" name="Text Box 5"/>
            <p:cNvSpPr txBox="1">
              <a:spLocks noChangeArrowheads="1"/>
            </p:cNvSpPr>
            <p:nvPr/>
          </p:nvSpPr>
          <p:spPr bwMode="auto">
            <a:xfrm>
              <a:off x="8152" y="5110"/>
              <a:ext cx="1752" cy="637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l-PL" sz="14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ahoma" pitchFamily="34" charset="0"/>
                  <a:ea typeface="Times New Roman" pitchFamily="18" charset="0"/>
                  <a:cs typeface="Tahoma" pitchFamily="34" charset="0"/>
                </a:rPr>
                <a:t>GGeologK</a:t>
              </a:r>
              <a:endParaRPr kumimoji="0" lang="pl-PL" sz="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pl-PL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1204" name="AutoShape 4"/>
            <p:cNvSpPr>
              <a:spLocks noChangeShapeType="1"/>
            </p:cNvSpPr>
            <p:nvPr/>
          </p:nvSpPr>
          <p:spPr bwMode="auto">
            <a:xfrm>
              <a:off x="7828" y="4367"/>
              <a:ext cx="1" cy="1063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51203" name="AutoShape 3"/>
            <p:cNvSpPr>
              <a:spLocks noChangeShapeType="1"/>
            </p:cNvSpPr>
            <p:nvPr/>
          </p:nvSpPr>
          <p:spPr bwMode="auto">
            <a:xfrm>
              <a:off x="7823" y="5429"/>
              <a:ext cx="329" cy="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pl-PL"/>
            </a:p>
          </p:txBody>
        </p:sp>
        <p:sp>
          <p:nvSpPr>
            <p:cNvPr id="51202" name="Text Box 2"/>
            <p:cNvSpPr txBox="1">
              <a:spLocks noChangeArrowheads="1"/>
            </p:cNvSpPr>
            <p:nvPr/>
          </p:nvSpPr>
          <p:spPr bwMode="auto">
            <a:xfrm>
              <a:off x="2942" y="3073"/>
              <a:ext cx="3302" cy="488"/>
            </a:xfrm>
            <a:prstGeom prst="rect">
              <a:avLst/>
            </a:prstGeom>
            <a:gradFill rotWithShape="0">
              <a:gsLst>
                <a:gs pos="0">
                  <a:srgbClr val="92CDDC"/>
                </a:gs>
                <a:gs pos="50000">
                  <a:srgbClr val="4BACC6"/>
                </a:gs>
                <a:gs pos="100000">
                  <a:srgbClr val="92CDDC"/>
                </a:gs>
              </a:gsLst>
              <a:lin ang="5400000" scaled="1"/>
            </a:gradFill>
            <a:ln w="12700">
              <a:solidFill>
                <a:srgbClr val="4BACC6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205867"/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pl-PL" sz="1800" b="0" i="0" u="none" strike="noStrike" cap="none" normalizeH="0" baseline="0" dirty="0" smtClean="0">
                  <a:ln>
                    <a:noFill/>
                  </a:ln>
                  <a:solidFill>
                    <a:srgbClr val="FFFFFF"/>
                  </a:solidFill>
                  <a:effectLst>
                    <a:outerShdw blurRad="38100" dist="38100" dir="2700000" algn="tl">
                      <a:srgbClr val="000000"/>
                    </a:outerShdw>
                  </a:effectLst>
                  <a:latin typeface="Tahoma" pitchFamily="34" charset="0"/>
                  <a:ea typeface="Times New Roman" pitchFamily="18" charset="0"/>
                  <a:cs typeface="Tahoma" pitchFamily="34" charset="0"/>
                </a:rPr>
                <a:t>Geologia</a:t>
              </a:r>
              <a:endParaRPr kumimoji="0" lang="pl-PL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Wnioski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Wstępna identyfikacja zasobów w tematach powinna być pogłębiona</a:t>
            </a:r>
          </a:p>
          <a:p>
            <a:r>
              <a:rPr lang="pl-PL" dirty="0" smtClean="0"/>
              <a:t>Zidentyfikowane zbiory muszą podlegać procesom harmonizacji</a:t>
            </a:r>
          </a:p>
          <a:p>
            <a:r>
              <a:rPr lang="pl-PL" dirty="0" smtClean="0"/>
              <a:t>Stan usług niezadowalający</a:t>
            </a:r>
          </a:p>
          <a:p>
            <a:r>
              <a:rPr lang="pl-PL" dirty="0" smtClean="0"/>
              <a:t>Stopień zaawansowania metadanych</a:t>
            </a:r>
          </a:p>
          <a:p>
            <a:pPr lvl="1"/>
            <a:r>
              <a:rPr lang="pl-PL" dirty="0" smtClean="0"/>
              <a:t>Lista metadanych – organy wiodące</a:t>
            </a:r>
          </a:p>
          <a:p>
            <a:pPr lvl="1"/>
            <a:r>
              <a:rPr lang="pl-PL" dirty="0" smtClean="0"/>
              <a:t>Weryfikacja – organy wiodące</a:t>
            </a:r>
            <a:endParaRPr lang="pl-PL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Wnioski</a:t>
            </a:r>
            <a:endParaRPr lang="pl-P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1989138"/>
            <a:ext cx="8280275" cy="4114800"/>
          </a:xfrm>
        </p:spPr>
        <p:txBody>
          <a:bodyPr/>
          <a:lstStyle/>
          <a:p>
            <a:r>
              <a:rPr lang="pl-PL" sz="2800" dirty="0" smtClean="0"/>
              <a:t>Złożona struktura koordynacyjna</a:t>
            </a:r>
          </a:p>
          <a:p>
            <a:pPr lvl="1"/>
            <a:r>
              <a:rPr lang="pl-PL" sz="2400" dirty="0" smtClean="0"/>
              <a:t>Lista punktów kontaktowych w tematach</a:t>
            </a:r>
          </a:p>
          <a:p>
            <a:r>
              <a:rPr lang="pl-PL" sz="2800" dirty="0" smtClean="0"/>
              <a:t>Analiza możliwości udziału organów administracji w zadaniach odniesionych do tematów podstawą planów działań – </a:t>
            </a:r>
            <a:r>
              <a:rPr lang="pl-PL" sz="2800" i="1" dirty="0" smtClean="0"/>
              <a:t>organy wiodące</a:t>
            </a:r>
          </a:p>
          <a:p>
            <a:r>
              <a:rPr lang="pl-PL" sz="2800" dirty="0" smtClean="0"/>
              <a:t>Niezadowalające wypełnianie zobowiązań płynących z rozporządzenia o ewidencji zbiorów i usług</a:t>
            </a:r>
          </a:p>
          <a:p>
            <a:r>
              <a:rPr lang="pl-PL" sz="2800" dirty="0" smtClean="0"/>
              <a:t>Sprawozdanie wsparciem procesu monitorowania</a:t>
            </a:r>
            <a:endParaRPr lang="pl-PL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5800" y="332656"/>
            <a:ext cx="7772400" cy="1143000"/>
          </a:xfrm>
        </p:spPr>
        <p:txBody>
          <a:bodyPr/>
          <a:lstStyle/>
          <a:p>
            <a:r>
              <a:rPr lang="pl-PL" dirty="0" smtClean="0"/>
              <a:t>Podsumowanie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84213" y="1628800"/>
            <a:ext cx="7772400" cy="4475138"/>
          </a:xfrm>
        </p:spPr>
        <p:txBody>
          <a:bodyPr/>
          <a:lstStyle/>
          <a:p>
            <a:r>
              <a:rPr lang="pl-PL" sz="2800" dirty="0" smtClean="0"/>
              <a:t>Zróżnicowany poziom </a:t>
            </a:r>
            <a:r>
              <a:rPr lang="pl-PL" sz="2800" dirty="0" smtClean="0"/>
              <a:t>zaawansowania prac w tematach</a:t>
            </a:r>
            <a:endParaRPr lang="pl-PL" sz="2800" dirty="0" smtClean="0"/>
          </a:p>
          <a:p>
            <a:r>
              <a:rPr lang="pl-PL" sz="2800" dirty="0" smtClean="0"/>
              <a:t>Problemy z brakiem specyfikacji dla II </a:t>
            </a:r>
            <a:r>
              <a:rPr lang="pl-PL" sz="2800" dirty="0" smtClean="0"/>
              <a:t>grupy</a:t>
            </a:r>
          </a:p>
          <a:p>
            <a:r>
              <a:rPr lang="pl-PL" sz="2800" dirty="0" smtClean="0"/>
              <a:t>Gotowość: nowe dane i znacząco zmodyfikowane</a:t>
            </a:r>
          </a:p>
          <a:p>
            <a:pPr lvl="1"/>
            <a:r>
              <a:rPr lang="pl-PL" sz="2400" dirty="0" smtClean="0"/>
              <a:t>Załącznik I: 23-11-2012 , 04-02-2013</a:t>
            </a:r>
          </a:p>
          <a:p>
            <a:pPr lvl="1"/>
            <a:r>
              <a:rPr lang="pl-PL" sz="2400" dirty="0" smtClean="0"/>
              <a:t>Załączniki II i III: 12-2014</a:t>
            </a:r>
          </a:p>
          <a:p>
            <a:r>
              <a:rPr lang="pl-PL" sz="2800" dirty="0" smtClean="0"/>
              <a:t>Gotowość: p</a:t>
            </a:r>
            <a:r>
              <a:rPr lang="pl-PL" sz="2800" dirty="0" smtClean="0"/>
              <a:t>ozostałe dane dostępne 23-11-2010 r.</a:t>
            </a:r>
          </a:p>
          <a:p>
            <a:pPr lvl="1"/>
            <a:r>
              <a:rPr lang="pl-PL" sz="2400" dirty="0" smtClean="0"/>
              <a:t>Załącznik I: </a:t>
            </a:r>
            <a:r>
              <a:rPr lang="pl-PL" sz="2400" dirty="0" smtClean="0"/>
              <a:t>23-11-2017 </a:t>
            </a:r>
            <a:r>
              <a:rPr lang="pl-PL" sz="2400" dirty="0" smtClean="0"/>
              <a:t>, </a:t>
            </a:r>
            <a:r>
              <a:rPr lang="pl-PL" sz="2400" dirty="0" smtClean="0"/>
              <a:t>04-02-2018</a:t>
            </a:r>
            <a:endParaRPr lang="pl-PL" sz="2400" dirty="0" smtClean="0"/>
          </a:p>
          <a:p>
            <a:pPr lvl="1"/>
            <a:r>
              <a:rPr lang="pl-PL" sz="2400" dirty="0" smtClean="0"/>
              <a:t>Załączniki II i III: </a:t>
            </a:r>
            <a:r>
              <a:rPr lang="pl-PL" sz="2400" dirty="0" smtClean="0"/>
              <a:t>10-2019</a:t>
            </a:r>
            <a:endParaRPr lang="pl-PL" sz="2400" dirty="0" smtClean="0"/>
          </a:p>
          <a:p>
            <a:endParaRPr lang="pl-PL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332656"/>
            <a:ext cx="7772400" cy="1143000"/>
          </a:xfrm>
        </p:spPr>
        <p:txBody>
          <a:bodyPr/>
          <a:lstStyle/>
          <a:p>
            <a:r>
              <a:rPr lang="pl-PL" dirty="0" smtClean="0"/>
              <a:t>Skład Zespołu Metadanych</a:t>
            </a:r>
            <a:endParaRPr lang="pl-P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1772816"/>
            <a:ext cx="8459787" cy="4331122"/>
          </a:xfrm>
        </p:spPr>
        <p:txBody>
          <a:bodyPr/>
          <a:lstStyle/>
          <a:p>
            <a:pPr lvl="0"/>
            <a:r>
              <a:rPr lang="pl-PL" sz="2100" dirty="0" smtClean="0"/>
              <a:t>Marek Baranowski – przewodniczący, członek RIIP,</a:t>
            </a:r>
          </a:p>
          <a:p>
            <a:pPr lvl="0"/>
            <a:r>
              <a:rPr lang="pl-PL" sz="2100" dirty="0" smtClean="0"/>
              <a:t>Elżbieta Bielecka – ekspert IGiK,</a:t>
            </a:r>
          </a:p>
          <a:p>
            <a:pPr lvl="0"/>
            <a:r>
              <a:rPr lang="en-US" sz="2100" dirty="0" err="1" smtClean="0"/>
              <a:t>Waldemar</a:t>
            </a:r>
            <a:r>
              <a:rPr lang="en-US" sz="2100" dirty="0" smtClean="0"/>
              <a:t> </a:t>
            </a:r>
            <a:r>
              <a:rPr lang="en-US" sz="2100" dirty="0" err="1" smtClean="0"/>
              <a:t>Gogołek</a:t>
            </a:r>
            <a:r>
              <a:rPr lang="en-US" sz="2100" dirty="0" smtClean="0"/>
              <a:t> – </a:t>
            </a:r>
            <a:r>
              <a:rPr lang="en-US" sz="2100" dirty="0" err="1" smtClean="0"/>
              <a:t>ekspert</a:t>
            </a:r>
            <a:r>
              <a:rPr lang="en-US" sz="2100" dirty="0" smtClean="0"/>
              <a:t> PIG-PIB,</a:t>
            </a:r>
            <a:endParaRPr lang="pl-PL" sz="2100" dirty="0" smtClean="0"/>
          </a:p>
          <a:p>
            <a:pPr lvl="0"/>
            <a:r>
              <a:rPr lang="en-US" sz="2100" dirty="0" err="1" smtClean="0"/>
              <a:t>Arkadiusz</a:t>
            </a:r>
            <a:r>
              <a:rPr lang="en-US" sz="2100" dirty="0" smtClean="0"/>
              <a:t> </a:t>
            </a:r>
            <a:r>
              <a:rPr lang="en-US" sz="2100" dirty="0" err="1" smtClean="0"/>
              <a:t>Kołodziej</a:t>
            </a:r>
            <a:r>
              <a:rPr lang="en-US" sz="2100" dirty="0" smtClean="0"/>
              <a:t> – </a:t>
            </a:r>
            <a:r>
              <a:rPr lang="en-US" sz="2100" dirty="0" err="1" smtClean="0"/>
              <a:t>ekspert</a:t>
            </a:r>
            <a:r>
              <a:rPr lang="en-US" sz="2100" dirty="0" smtClean="0"/>
              <a:t> NID,</a:t>
            </a:r>
            <a:endParaRPr lang="pl-PL" sz="2100" dirty="0" smtClean="0"/>
          </a:p>
          <a:p>
            <a:pPr lvl="0"/>
            <a:r>
              <a:rPr lang="pl-PL" sz="2100" dirty="0" smtClean="0"/>
              <a:t>Agata Kowalczyk – ekspert Ministerstwa </a:t>
            </a:r>
            <a:r>
              <a:rPr lang="pl-PL" sz="2100" dirty="0" smtClean="0"/>
              <a:t>Infrastruktury (drogi),</a:t>
            </a:r>
            <a:endParaRPr lang="pl-PL" sz="2100" dirty="0" smtClean="0"/>
          </a:p>
          <a:p>
            <a:pPr lvl="0"/>
            <a:r>
              <a:rPr lang="pl-PL" sz="2100" dirty="0" smtClean="0"/>
              <a:t>Zdzisław </a:t>
            </a:r>
            <a:r>
              <a:rPr lang="pl-PL" sz="2100" dirty="0" err="1" smtClean="0"/>
              <a:t>Kurczyński</a:t>
            </a:r>
            <a:r>
              <a:rPr lang="pl-PL" sz="2100" dirty="0" smtClean="0"/>
              <a:t> – ekspert GUGiK,</a:t>
            </a:r>
          </a:p>
          <a:p>
            <a:pPr lvl="0"/>
            <a:r>
              <a:rPr lang="pl-PL" sz="2100" dirty="0" smtClean="0"/>
              <a:t>Sławomir Lipiński – ekspert BHMW,</a:t>
            </a:r>
          </a:p>
          <a:p>
            <a:pPr lvl="0"/>
            <a:r>
              <a:rPr lang="pl-PL" sz="2100" dirty="0" smtClean="0"/>
              <a:t>Piotr Piórkowski – ekspert KZGW,</a:t>
            </a:r>
          </a:p>
          <a:p>
            <a:pPr lvl="0"/>
            <a:r>
              <a:rPr lang="pl-PL" sz="2100" dirty="0" smtClean="0"/>
              <a:t>Maciej Rossa – ekspert GDOŚ,</a:t>
            </a:r>
          </a:p>
          <a:p>
            <a:pPr lvl="0"/>
            <a:r>
              <a:rPr lang="pl-PL" sz="2100" dirty="0" smtClean="0"/>
              <a:t>Marek Szulc – ekspert GUGiK,</a:t>
            </a:r>
          </a:p>
          <a:p>
            <a:pPr lvl="0"/>
            <a:r>
              <a:rPr lang="pl-PL" sz="2100" dirty="0" smtClean="0"/>
              <a:t>Ewa Świniarska – ekspert PKP PLK,</a:t>
            </a:r>
          </a:p>
          <a:p>
            <a:pPr lvl="0"/>
            <a:r>
              <a:rPr lang="pl-PL" sz="2100" dirty="0" smtClean="0"/>
              <a:t>Krzysztof Walczak – ekspert Ministerstwa </a:t>
            </a:r>
            <a:r>
              <a:rPr lang="pl-PL" sz="2100" dirty="0" smtClean="0"/>
              <a:t>Infrastruktury (</a:t>
            </a:r>
            <a:r>
              <a:rPr lang="pl-PL" sz="2100" dirty="0" err="1" smtClean="0"/>
              <a:t>lotn</a:t>
            </a:r>
            <a:r>
              <a:rPr lang="pl-PL" sz="2100" dirty="0" smtClean="0"/>
              <a:t>.).</a:t>
            </a:r>
            <a:endParaRPr lang="pl-PL" sz="2100" dirty="0" smtClean="0"/>
          </a:p>
          <a:p>
            <a:endParaRPr lang="pl-PL" sz="2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>
          <a:xfrm>
            <a:off x="1396800" y="0"/>
            <a:ext cx="7390080" cy="1428736"/>
          </a:xfrm>
        </p:spPr>
        <p:txBody>
          <a:bodyPr/>
          <a:lstStyle/>
          <a:p>
            <a:pPr eaLnBrk="1" hangingPunct="1">
              <a:defRPr/>
            </a:pPr>
            <a:r>
              <a:rPr lang="pl-PL" dirty="0" err="1" smtClean="0"/>
              <a:t>O</a:t>
            </a:r>
            <a:r>
              <a:rPr lang="pl-PL" dirty="0" err="1" smtClean="0"/>
              <a:t>pracownia</a:t>
            </a:r>
            <a:r>
              <a:rPr lang="pl-PL" dirty="0" smtClean="0"/>
              <a:t> </a:t>
            </a:r>
            <a:r>
              <a:rPr lang="pl-PL" dirty="0" smtClean="0"/>
              <a:t>cząstkowe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571612"/>
            <a:ext cx="8229600" cy="5025721"/>
          </a:xfrm>
        </p:spPr>
        <p:txBody>
          <a:bodyPr/>
          <a:lstStyle/>
          <a:p>
            <a:pPr eaLnBrk="1" hangingPunct="1">
              <a:defRPr/>
            </a:pPr>
            <a:r>
              <a:rPr lang="pl-PL" dirty="0" smtClean="0"/>
              <a:t>Przekazano 8 opracowań:</a:t>
            </a:r>
          </a:p>
          <a:p>
            <a:pPr lvl="1" eaLnBrk="1" hangingPunct="1">
              <a:defRPr/>
            </a:pPr>
            <a:r>
              <a:rPr lang="pl-PL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Biuro Hydrograficzne Marynarki Wojennej </a:t>
            </a:r>
            <a:r>
              <a:rPr lang="pl-PL" dirty="0" smtClean="0"/>
              <a:t> </a:t>
            </a:r>
          </a:p>
          <a:p>
            <a:pPr lvl="1" eaLnBrk="1" hangingPunct="1">
              <a:defRPr/>
            </a:pPr>
            <a:r>
              <a:rPr lang="pl-PL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Generalna Dyrekcja Ochrony Środowiska</a:t>
            </a:r>
            <a:r>
              <a:rPr lang="pl-PL" dirty="0" smtClean="0"/>
              <a:t> </a:t>
            </a:r>
          </a:p>
          <a:p>
            <a:pPr lvl="1" eaLnBrk="1" hangingPunct="1">
              <a:defRPr/>
            </a:pPr>
            <a:r>
              <a:rPr lang="pl-PL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Główny Urząd Geodezji i Kartografii</a:t>
            </a:r>
            <a:r>
              <a:rPr lang="pl-PL" dirty="0" smtClean="0"/>
              <a:t> </a:t>
            </a:r>
          </a:p>
          <a:p>
            <a:pPr lvl="1" eaLnBrk="1" hangingPunct="1">
              <a:defRPr/>
            </a:pPr>
            <a:r>
              <a:rPr lang="pl-PL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Krajowy Zarząd Gospodarki Wodnej</a:t>
            </a:r>
            <a:r>
              <a:rPr lang="pl-PL" dirty="0" smtClean="0"/>
              <a:t> </a:t>
            </a:r>
          </a:p>
          <a:p>
            <a:pPr lvl="1" eaLnBrk="1" hangingPunct="1">
              <a:defRPr/>
            </a:pPr>
            <a:r>
              <a:rPr lang="pl-PL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Ministerstwo Infrastruktury – lotniska</a:t>
            </a:r>
            <a:r>
              <a:rPr lang="pl-PL" dirty="0" smtClean="0"/>
              <a:t> </a:t>
            </a:r>
          </a:p>
          <a:p>
            <a:pPr lvl="1" eaLnBrk="1" hangingPunct="1">
              <a:defRPr/>
            </a:pPr>
            <a:r>
              <a:rPr lang="pl-PL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Ministerstwo Infrastruktury / PKP PLK – koleje</a:t>
            </a:r>
            <a:r>
              <a:rPr lang="pl-PL" dirty="0" smtClean="0"/>
              <a:t> </a:t>
            </a:r>
          </a:p>
          <a:p>
            <a:pPr lvl="1" eaLnBrk="1" hangingPunct="1">
              <a:defRPr/>
            </a:pPr>
            <a:r>
              <a:rPr lang="pl-PL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Narodowy Instytut Dziedzictwa</a:t>
            </a:r>
            <a:r>
              <a:rPr lang="pl-PL" dirty="0" smtClean="0"/>
              <a:t> </a:t>
            </a:r>
          </a:p>
          <a:p>
            <a:pPr lvl="1" eaLnBrk="1" hangingPunct="1">
              <a:defRPr/>
            </a:pPr>
            <a:r>
              <a:rPr lang="pl-PL" dirty="0" smtClean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Państwowy Instytut Geologiczny</a:t>
            </a:r>
            <a:r>
              <a:rPr lang="pl-PL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Spis treści </a:t>
            </a:r>
            <a:r>
              <a:rPr lang="pl-PL" i="1" dirty="0" smtClean="0"/>
              <a:t>Sprawozdania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85720" y="1989138"/>
            <a:ext cx="8858279" cy="4114800"/>
          </a:xfrm>
        </p:spPr>
        <p:txBody>
          <a:bodyPr/>
          <a:lstStyle/>
          <a:p>
            <a:pPr>
              <a:buNone/>
            </a:pPr>
            <a:r>
              <a:rPr lang="pl-PL" sz="2400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1. Wprowadzenie</a:t>
            </a:r>
          </a:p>
          <a:p>
            <a:pPr>
              <a:buNone/>
            </a:pPr>
            <a:r>
              <a:rPr lang="pl-PL" sz="2400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2. Zbiory danych przestrzennych pierwszej i drugiej grupy tematycznej i ich zgodność ze specyfikacjami INSPIRE</a:t>
            </a:r>
          </a:p>
          <a:p>
            <a:pPr>
              <a:buNone/>
            </a:pPr>
            <a:r>
              <a:rPr lang="pl-PL" sz="2400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3. Usługi w zakresie pierwszej i drugiej grupy tematycznej i ich zgodność ze specyfikacjami INSPIRE</a:t>
            </a:r>
          </a:p>
          <a:p>
            <a:pPr>
              <a:buNone/>
            </a:pPr>
            <a:r>
              <a:rPr lang="pl-PL" sz="2400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4. Stan metadanych dla zidentyfikowanych zbiorów i usług</a:t>
            </a:r>
          </a:p>
          <a:p>
            <a:pPr>
              <a:buNone/>
            </a:pPr>
            <a:r>
              <a:rPr lang="pl-PL" sz="2400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5. Istniejąca struktura koordynacyjna w zakresie pierwszej i drugiej grupy tematycznej</a:t>
            </a:r>
          </a:p>
          <a:p>
            <a:pPr>
              <a:buNone/>
            </a:pPr>
            <a:r>
              <a:rPr lang="pl-PL" sz="2400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6. Wnioski</a:t>
            </a:r>
          </a:p>
          <a:p>
            <a:pPr>
              <a:buNone/>
            </a:pPr>
            <a:r>
              <a:rPr lang="pl-PL" sz="2400" dirty="0" smtClean="0">
                <a:solidFill>
                  <a:srgbClr val="FFFF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rPr>
              <a:t>7. Załączniki</a:t>
            </a:r>
          </a:p>
          <a:p>
            <a:pPr lvl="1">
              <a:buNone/>
            </a:pPr>
            <a:endParaRPr lang="pl-PL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Opracowanie zbiorcze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51520" y="1989138"/>
            <a:ext cx="8712967" cy="4114800"/>
          </a:xfrm>
        </p:spPr>
        <p:txBody>
          <a:bodyPr/>
          <a:lstStyle/>
          <a:p>
            <a:r>
              <a:rPr lang="pl-PL" sz="2800" dirty="0" smtClean="0"/>
              <a:t>Tabela zbiorów </a:t>
            </a:r>
            <a:r>
              <a:rPr lang="pl-PL" sz="2800" dirty="0" smtClean="0"/>
              <a:t>danych przestrzennych </a:t>
            </a:r>
            <a:r>
              <a:rPr lang="pl-PL" sz="2800" dirty="0" smtClean="0"/>
              <a:t>(tematami)</a:t>
            </a:r>
          </a:p>
          <a:p>
            <a:pPr lvl="1"/>
            <a:r>
              <a:rPr lang="pl-PL" sz="2400" dirty="0" smtClean="0"/>
              <a:t>Informacja o rejestrach publicznych</a:t>
            </a:r>
          </a:p>
          <a:p>
            <a:r>
              <a:rPr lang="pl-PL" sz="2800" dirty="0" smtClean="0"/>
              <a:t>Tabela usług </a:t>
            </a:r>
            <a:r>
              <a:rPr lang="pl-PL" sz="2800" dirty="0" smtClean="0"/>
              <a:t>danych przestrzennych </a:t>
            </a:r>
            <a:r>
              <a:rPr lang="pl-PL" sz="2800" dirty="0" smtClean="0"/>
              <a:t>(tematami)</a:t>
            </a:r>
            <a:endParaRPr lang="pl-PL" sz="2800" dirty="0" smtClean="0"/>
          </a:p>
          <a:p>
            <a:r>
              <a:rPr lang="pl-PL" sz="2800" dirty="0" smtClean="0"/>
              <a:t>Tabela metadanych zbiorów i usług </a:t>
            </a:r>
            <a:r>
              <a:rPr lang="pl-PL" sz="2800" dirty="0" smtClean="0"/>
              <a:t>danych przestrzennych </a:t>
            </a:r>
            <a:r>
              <a:rPr lang="pl-PL" sz="2800" dirty="0" smtClean="0"/>
              <a:t>(tematami)</a:t>
            </a:r>
            <a:endParaRPr lang="pl-PL" sz="2800" dirty="0" smtClean="0"/>
          </a:p>
          <a:p>
            <a:r>
              <a:rPr lang="pl-PL" sz="2800" dirty="0" smtClean="0"/>
              <a:t>Opis istniejącej struktury koordynacyjnej</a:t>
            </a:r>
          </a:p>
          <a:p>
            <a:r>
              <a:rPr lang="pl-PL" sz="2800" dirty="0" smtClean="0"/>
              <a:t>Wnioski ogólne</a:t>
            </a:r>
          </a:p>
          <a:p>
            <a:r>
              <a:rPr lang="pl-PL" sz="2800" dirty="0" smtClean="0"/>
              <a:t>Wnioski z </a:t>
            </a:r>
            <a:r>
              <a:rPr lang="pl-PL" sz="2800" dirty="0" smtClean="0"/>
              <a:t>opracowań cząstkowych</a:t>
            </a:r>
          </a:p>
          <a:p>
            <a:endParaRPr lang="pl-PL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16632"/>
            <a:ext cx="7772400" cy="1143000"/>
          </a:xfrm>
        </p:spPr>
        <p:txBody>
          <a:bodyPr/>
          <a:lstStyle/>
          <a:p>
            <a:r>
              <a:rPr lang="pl-PL" dirty="0" smtClean="0"/>
              <a:t>Zbiory danych przestrzennych</a:t>
            </a:r>
            <a:endParaRPr lang="pl-PL" dirty="0"/>
          </a:p>
        </p:txBody>
      </p:sp>
      <p:pic>
        <p:nvPicPr>
          <p:cNvPr id="57345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9512" y="1412776"/>
            <a:ext cx="8820150" cy="537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16632"/>
            <a:ext cx="7772400" cy="1143000"/>
          </a:xfrm>
        </p:spPr>
        <p:txBody>
          <a:bodyPr/>
          <a:lstStyle/>
          <a:p>
            <a:r>
              <a:rPr lang="pl-PL" dirty="0" smtClean="0"/>
              <a:t>Usługi danych przestrzennych</a:t>
            </a:r>
            <a:endParaRPr lang="pl-PL" dirty="0"/>
          </a:p>
        </p:txBody>
      </p:sp>
      <p:pic>
        <p:nvPicPr>
          <p:cNvPr id="5837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2046" y="1844824"/>
            <a:ext cx="8934450" cy="447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16632"/>
            <a:ext cx="7772400" cy="1143000"/>
          </a:xfrm>
        </p:spPr>
        <p:txBody>
          <a:bodyPr/>
          <a:lstStyle/>
          <a:p>
            <a:r>
              <a:rPr lang="pl-PL" dirty="0" smtClean="0"/>
              <a:t>Metadane</a:t>
            </a:r>
            <a:endParaRPr lang="pl-PL" dirty="0"/>
          </a:p>
        </p:txBody>
      </p:sp>
      <p:pic>
        <p:nvPicPr>
          <p:cNvPr id="5939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050" y="1845270"/>
            <a:ext cx="9105900" cy="446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ojekt domyślny">
  <a:themeElements>
    <a:clrScheme name="Projekt domyślny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rojekt domyślny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ojekt domyśln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ojekt domyśln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ojekt domyśln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6283</TotalTime>
  <Words>555</Words>
  <Application>Microsoft Office PowerPoint</Application>
  <PresentationFormat>On-screen Show (4:3)</PresentationFormat>
  <Paragraphs>194</Paragraphs>
  <Slides>23</Slides>
  <Notes>23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Projekt domyślny</vt:lpstr>
      <vt:lpstr>Stan opracowania metadanych zbiorów i usług danych przestrzennych  dla I i II grupy tematycznej</vt:lpstr>
      <vt:lpstr>Przebieg prac</vt:lpstr>
      <vt:lpstr>Skład Zespołu Metadanych</vt:lpstr>
      <vt:lpstr>Opracownia cząstkowe</vt:lpstr>
      <vt:lpstr>Spis treści Sprawozdania</vt:lpstr>
      <vt:lpstr>Opracowanie zbiorcze</vt:lpstr>
      <vt:lpstr>Zbiory danych przestrzennych</vt:lpstr>
      <vt:lpstr>Usługi danych przestrzennych</vt:lpstr>
      <vt:lpstr>Metadane</vt:lpstr>
      <vt:lpstr>Struktura koordynacyjna IIP</vt:lpstr>
      <vt:lpstr>Struktura koordynacyjna tematów</vt:lpstr>
      <vt:lpstr>Struktura koordynacyjna tematu</vt:lpstr>
      <vt:lpstr>Struktura koordynacyjna tematu</vt:lpstr>
      <vt:lpstr>Struktura koordynacyjna tematu</vt:lpstr>
      <vt:lpstr>Struktura koordynacyjna tematu</vt:lpstr>
      <vt:lpstr>Struktura koordynacyjna tematu</vt:lpstr>
      <vt:lpstr>Struktura koordynacyjna tematu</vt:lpstr>
      <vt:lpstr>Struktura koordynacyjna tematu</vt:lpstr>
      <vt:lpstr>Struktura koordynacyjna tematu</vt:lpstr>
      <vt:lpstr>Struktura koordynacyjna tematu</vt:lpstr>
      <vt:lpstr>Wnioski</vt:lpstr>
      <vt:lpstr>Wnioski</vt:lpstr>
      <vt:lpstr>Podsumowanie</vt:lpstr>
    </vt:vector>
  </TitlesOfParts>
  <Company>Instytut Geodezji i Kartografii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Procesy harmonizacji w implementacji dyrektywy INSPIRE</dc:title>
  <dc:creator>Marek Baranowski</dc:creator>
  <cp:lastModifiedBy>Marek Baranowski</cp:lastModifiedBy>
  <cp:revision>146</cp:revision>
  <dcterms:created xsi:type="dcterms:W3CDTF">2002-10-20T17:43:00Z</dcterms:created>
  <dcterms:modified xsi:type="dcterms:W3CDTF">2011-05-11T08:59:33Z</dcterms:modified>
</cp:coreProperties>
</file>