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88" r:id="rId3"/>
    <p:sldId id="291" r:id="rId4"/>
    <p:sldId id="292" r:id="rId5"/>
    <p:sldId id="295" r:id="rId6"/>
    <p:sldId id="299" r:id="rId7"/>
    <p:sldId id="300" r:id="rId8"/>
    <p:sldId id="301" r:id="rId9"/>
    <p:sldId id="302" r:id="rId10"/>
    <p:sldId id="303" r:id="rId11"/>
    <p:sldId id="304" r:id="rId12"/>
    <p:sldId id="305" r:id="rId13"/>
    <p:sldId id="306" r:id="rId14"/>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0" d="100"/>
          <a:sy n="110" d="100"/>
        </p:scale>
        <p:origin x="-91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A210CACE-92F5-462C-A0B4-6DE4556A559C}" type="datetimeFigureOut">
              <a:rPr lang="pl-PL" smtClean="0"/>
              <a:pPr/>
              <a:t>2011-05-11</a:t>
            </a:fld>
            <a:endParaRPr lang="pl-PL"/>
          </a:p>
        </p:txBody>
      </p:sp>
      <p:sp>
        <p:nvSpPr>
          <p:cNvPr id="4" name="Symbol zastępczy stopki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E4D38511-C069-49FA-845A-6CC074147946}" type="slidenum">
              <a:rPr lang="pl-PL" smtClean="0"/>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Symbol zastępczy daty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E30B3767-FEDF-4AEE-9E66-1AE8E676E9B0}" type="datetimeFigureOut">
              <a:rPr lang="en-GB" smtClean="0"/>
              <a:pPr/>
              <a:t>11/05/2011</a:t>
            </a:fld>
            <a:endParaRPr lang="en-GB"/>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Symbol zastępczy notatek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GB"/>
          </a:p>
        </p:txBody>
      </p:sp>
      <p:sp>
        <p:nvSpPr>
          <p:cNvPr id="6" name="Symbol zastępczy stopki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ymbol zastępczy numeru slajd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7D6CCFE-52A1-4690-8C88-0F32758E27E6}"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ymbol zastępczy obrazu slajdu 1"/>
          <p:cNvSpPr>
            <a:spLocks noGrp="1" noRot="1" noChangeAspect="1" noTextEdit="1"/>
          </p:cNvSpPr>
          <p:nvPr>
            <p:ph type="sldImg"/>
          </p:nvPr>
        </p:nvSpPr>
        <p:spPr>
          <a:ln/>
        </p:spPr>
      </p:sp>
      <p:sp>
        <p:nvSpPr>
          <p:cNvPr id="41987" name="Symbol zastępczy notatek 2"/>
          <p:cNvSpPr txBox="1">
            <a:spLocks noGrp="1"/>
          </p:cNvSpPr>
          <p:nvPr>
            <p:ph type="body" sz="quarter" idx="1"/>
          </p:nvPr>
        </p:nvSpPr>
        <p:spPr bwMode="auto">
          <a:noFill/>
        </p:spPr>
        <p:txBody>
          <a:bodyPr numCol="1">
            <a:prstTxWarp prst="textNoShape">
              <a:avLst/>
            </a:prstTxWarp>
          </a:bodyPr>
          <a:lstStyle/>
          <a:p>
            <a:pPr eaLnBrk="1">
              <a:lnSpc>
                <a:spcPct val="90000"/>
              </a:lnSpc>
            </a:pPr>
            <a:r>
              <a:rPr smtClean="0">
                <a:latin typeface="Calibri" pitchFamily="34" charset="0"/>
              </a:rPr>
              <a:t>Strategia</a:t>
            </a:r>
          </a:p>
          <a:p>
            <a:pPr lvl="1" eaLnBrk="1">
              <a:lnSpc>
                <a:spcPct val="90000"/>
              </a:lnSpc>
            </a:pPr>
            <a:r>
              <a:rPr smtClean="0">
                <a:latin typeface="Calibri" pitchFamily="34" charset="0"/>
              </a:rPr>
              <a:t>Produkt zawiera kompletną informację na temat strategii harmonizacji  danych i usług sieciowych w polskiej IIP. Definiuje i opisuje wszystkie  aspekty harmonizacji i integracji danych i usług, identyfikuje zbiory  danych, na których należy je wykonać. Strategia harmonizacji będzie  uwzględniała podział na poszczególne Tematy Objęte Zamówieniem dla  Harmonizacji.   Opis pakietu  Strategia powinna zawierać również opis metody zarządzania  udostępnionymi zbiorami danych przestrzennych INSPIRE, a w  szczególności proces aktualizacji zbiorów</a:t>
            </a:r>
          </a:p>
          <a:p>
            <a:pPr lvl="1" eaLnBrk="1">
              <a:lnSpc>
                <a:spcPct val="90000"/>
              </a:lnSpc>
            </a:pPr>
            <a:endParaRPr smtClean="0">
              <a:latin typeface="Calibri" pitchFamily="34" charset="0"/>
            </a:endParaRPr>
          </a:p>
          <a:p>
            <a:pPr eaLnBrk="1">
              <a:lnSpc>
                <a:spcPct val="90000"/>
              </a:lnSpc>
            </a:pPr>
            <a:r>
              <a:rPr smtClean="0">
                <a:latin typeface="Calibri" pitchFamily="34" charset="0"/>
              </a:rPr>
              <a:t>Program i harmonogram</a:t>
            </a:r>
          </a:p>
          <a:p>
            <a:pPr lvl="1" eaLnBrk="1">
              <a:lnSpc>
                <a:spcPct val="90000"/>
              </a:lnSpc>
            </a:pPr>
            <a:r>
              <a:rPr smtClean="0">
                <a:latin typeface="Calibri" pitchFamily="34" charset="0"/>
              </a:rPr>
              <a:t>Produkt zawiera, stworzony na podstawie wyników Pakietu 2.1,  program działań dostosowawczych dla poszczególnych Tematów  Objętych Zamówieniem dla Harmonizacji. Na podstawie zdobywanych  w ramach Pakietu 2 oraz Pakietu 3 doświadczeń opracowane będą  również pracochłonności poszczególnych zadań programu, a następnie  harmonogram działań, które należy wykonać w polskiej IIP. </a:t>
            </a:r>
          </a:p>
          <a:p>
            <a:pPr lvl="1" eaLnBrk="1">
              <a:lnSpc>
                <a:spcPct val="90000"/>
              </a:lnSpc>
            </a:pPr>
            <a:endParaRPr smtClean="0">
              <a:latin typeface="Calibri" pitchFamily="34" charset="0"/>
            </a:endParaRPr>
          </a:p>
          <a:p>
            <a:pPr eaLnBrk="1">
              <a:lnSpc>
                <a:spcPct val="90000"/>
              </a:lnSpc>
            </a:pPr>
            <a:r>
              <a:rPr smtClean="0">
                <a:latin typeface="Calibri" pitchFamily="34" charset="0"/>
              </a:rPr>
              <a:t>Kosztorys</a:t>
            </a:r>
          </a:p>
          <a:p>
            <a:pPr lvl="1" eaLnBrk="1">
              <a:lnSpc>
                <a:spcPct val="90000"/>
              </a:lnSpc>
            </a:pPr>
            <a:r>
              <a:rPr smtClean="0">
                <a:latin typeface="Calibri" pitchFamily="34" charset="0"/>
              </a:rPr>
              <a:t>W ramach pakietu wykonany zostanie kosztorys działań dostosowawczych opisanych w Programie i harmonogramie</a:t>
            </a:r>
          </a:p>
          <a:p>
            <a:pPr lvl="1" eaLnBrk="1">
              <a:lnSpc>
                <a:spcPct val="90000"/>
              </a:lnSpc>
            </a:pPr>
            <a:endParaRPr smtClean="0">
              <a:latin typeface="Calibri" pitchFamily="34" charset="0"/>
            </a:endParaRPr>
          </a:p>
          <a:p>
            <a:pPr eaLnBrk="1">
              <a:lnSpc>
                <a:spcPct val="90000"/>
              </a:lnSpc>
            </a:pPr>
            <a:r>
              <a:rPr smtClean="0">
                <a:latin typeface="Calibri" pitchFamily="34" charset="0"/>
              </a:rPr>
              <a:t>Reguły Harmonizacji</a:t>
            </a:r>
          </a:p>
          <a:p>
            <a:pPr lvl="1" eaLnBrk="1">
              <a:lnSpc>
                <a:spcPct val="90000"/>
              </a:lnSpc>
            </a:pPr>
            <a:r>
              <a:rPr smtClean="0">
                <a:latin typeface="Calibri" pitchFamily="34" charset="0"/>
              </a:rPr>
              <a:t>Produkt zawiera szczegółową metodykę harmonizacji dla zbiorów  danych poszczególnych Tematów Objętych Zamówieniem dla  Harmonizacji. Metodyka uwzględnia profile źródłowe (produkcyjne)  danych oraz profil docelowy INSPIRE, a także dokładny opis wszystkich  przekształceń, jakie należy wykonać, aby dokonać ostatecznej  harmonizacji danych. </a:t>
            </a:r>
          </a:p>
          <a:p>
            <a:pPr lvl="1" eaLnBrk="1">
              <a:lnSpc>
                <a:spcPct val="90000"/>
              </a:lnSpc>
            </a:pPr>
            <a:endParaRPr smtClean="0">
              <a:latin typeface="Calibri" pitchFamily="34" charset="0"/>
            </a:endParaRPr>
          </a:p>
          <a:p>
            <a:pPr eaLnBrk="1">
              <a:lnSpc>
                <a:spcPct val="90000"/>
              </a:lnSpc>
            </a:pPr>
            <a:r>
              <a:rPr smtClean="0">
                <a:latin typeface="Calibri" pitchFamily="34" charset="0"/>
              </a:rPr>
              <a:t>Reguły integracji</a:t>
            </a:r>
          </a:p>
          <a:p>
            <a:pPr lvl="1" eaLnBrk="1">
              <a:lnSpc>
                <a:spcPct val="90000"/>
              </a:lnSpc>
            </a:pPr>
            <a:r>
              <a:rPr smtClean="0">
                <a:latin typeface="Calibri" pitchFamily="34" charset="0"/>
              </a:rPr>
              <a:t>Produkt zawiera szczegółową metodykę integracji danych dla poszczególnych Tematów Objętych Zamówieniem dla Harmonizacji </a:t>
            </a:r>
          </a:p>
        </p:txBody>
      </p:sp>
      <p:sp>
        <p:nvSpPr>
          <p:cNvPr id="41988" name="Symbol zastępczy numeru slajdu 3"/>
          <p:cNvSpPr txBox="1">
            <a:spLocks noChangeArrowheads="1"/>
          </p:cNvSpPr>
          <p:nvPr/>
        </p:nvSpPr>
        <p:spPr bwMode="auto">
          <a:xfrm>
            <a:off x="3850443" y="9430091"/>
            <a:ext cx="2945659" cy="496411"/>
          </a:xfrm>
          <a:prstGeom prst="rect">
            <a:avLst/>
          </a:prstGeom>
          <a:noFill/>
          <a:ln w="9525">
            <a:noFill/>
            <a:miter lim="800000"/>
            <a:headEnd/>
            <a:tailEnd/>
          </a:ln>
        </p:spPr>
        <p:txBody>
          <a:bodyPr anchor="b"/>
          <a:lstStyle/>
          <a:p>
            <a:pPr algn="r"/>
            <a:fld id="{EB0E2687-268A-434C-A7B3-1243FB8D56C3}" type="slidenum">
              <a:rPr lang="pl-PL" sz="1200">
                <a:solidFill>
                  <a:srgbClr val="000000"/>
                </a:solidFill>
                <a:latin typeface="Calibri" pitchFamily="34" charset="0"/>
              </a:rPr>
              <a:pPr algn="r"/>
              <a:t>6</a:t>
            </a:fld>
            <a:endParaRPr lang="pl-PL" sz="1200">
              <a:solidFill>
                <a:srgbClr val="000000"/>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normAutofit/>
          </a:bodyPr>
          <a:lstStyle>
            <a:lvl1pPr>
              <a:defRPr sz="4200" b="1" cap="none" spc="0">
                <a:ln w="12700">
                  <a:solidFill>
                    <a:schemeClr val="tx2">
                      <a:satMod val="155000"/>
                    </a:schemeClr>
                  </a:solidFill>
                  <a:prstDash val="solid"/>
                </a:ln>
                <a:solidFill>
                  <a:schemeClr val="tx2">
                    <a:lumMod val="50000"/>
                  </a:schemeClr>
                </a:solidFill>
                <a:effectLst>
                  <a:outerShdw blurRad="41275" dist="20320" dir="1800000" algn="tl" rotWithShape="0">
                    <a:srgbClr val="000000">
                      <a:alpha val="40000"/>
                    </a:srgbClr>
                  </a:outerShdw>
                </a:effectLst>
              </a:defRPr>
            </a:lvl1pPr>
          </a:lstStyle>
          <a:p>
            <a:r>
              <a:rPr lang="pl-PL" dirty="0" smtClean="0"/>
              <a:t>Kliknij, aby edytować styl</a:t>
            </a:r>
            <a:endParaRPr lang="pl-PL" dirty="0"/>
          </a:p>
        </p:txBody>
      </p:sp>
      <p:sp>
        <p:nvSpPr>
          <p:cNvPr id="3" name="Podtytuł 2"/>
          <p:cNvSpPr>
            <a:spLocks noGrp="1"/>
          </p:cNvSpPr>
          <p:nvPr>
            <p:ph type="subTitle" idx="1"/>
          </p:nvPr>
        </p:nvSpPr>
        <p:spPr>
          <a:xfrm>
            <a:off x="1371600" y="3886200"/>
            <a:ext cx="6400800" cy="1752600"/>
          </a:xfrm>
        </p:spPr>
        <p:txBody>
          <a:bodyPr/>
          <a:lstStyle>
            <a:lvl1pPr marL="0" indent="0" algn="ctr">
              <a:buNone/>
              <a:defRPr b="1" cap="none" spc="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dirty="0" smtClean="0"/>
              <a:t>Kliknij, aby edytować styl wzorca podtytułu</a:t>
            </a:r>
            <a:endParaRPr lang="pl-PL" dirty="0"/>
          </a:p>
        </p:txBody>
      </p:sp>
      <p:sp>
        <p:nvSpPr>
          <p:cNvPr id="4" name="Symbol zastępczy daty 3"/>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1052736"/>
            <a:ext cx="2057400" cy="5073427"/>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052736"/>
            <a:ext cx="6019800" cy="5073427"/>
          </a:xfrm>
        </p:spPr>
        <p:txBody>
          <a:bodyPr vert="eaVert"/>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5" name="Symbol zastępczy stopki 4"/>
          <p:cNvSpPr>
            <a:spLocks noGrp="1"/>
          </p:cNvSpPr>
          <p:nvPr>
            <p:ph type="ftr" sz="quarter" idx="11"/>
          </p:nvPr>
        </p:nvSpPr>
        <p:spPr/>
        <p:txBody>
          <a:bodyPr/>
          <a:lstStyle/>
          <a:p>
            <a:r>
              <a:rPr lang="pl-PL" dirty="0" smtClean="0"/>
              <a:t>Główny Urząd Geodezji i Kartografii ul. Wspólna 2, 00-926 Warszawa   </a:t>
            </a:r>
            <a:br>
              <a:rPr lang="pl-PL" dirty="0" smtClean="0"/>
            </a:br>
            <a:r>
              <a:rPr lang="pl-PL" dirty="0" err="1" smtClean="0"/>
              <a:t>www.gugik.gov.pl</a:t>
            </a:r>
            <a:endParaRPr lang="pl-PL" dirty="0" smtClean="0"/>
          </a:p>
        </p:txBody>
      </p:sp>
      <p:sp>
        <p:nvSpPr>
          <p:cNvPr id="6" name="Symbol zastępczy numeru slajdu 5"/>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dirty="0" smtClean="0"/>
              <a:t>Kliknij, aby edytować styl</a:t>
            </a:r>
            <a:endParaRPr lang="pl-PL" dirty="0"/>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a:xfrm>
            <a:off x="457200" y="6356350"/>
            <a:ext cx="1018456" cy="365125"/>
          </a:xfrm>
        </p:spPr>
        <p:txBody>
          <a:bodyPr/>
          <a:lstStyle/>
          <a:p>
            <a:fld id="{0172DCC0-1F49-4D54-83C4-89997E97ACE4}" type="datetimeFigureOut">
              <a:rPr lang="pl-PL" smtClean="0"/>
              <a:pPr/>
              <a:t>2011-05-11</a:t>
            </a:fld>
            <a:endParaRPr lang="pl-PL" dirty="0"/>
          </a:p>
        </p:txBody>
      </p:sp>
      <p:sp>
        <p:nvSpPr>
          <p:cNvPr id="5" name="Symbol zastępczy stopki 4"/>
          <p:cNvSpPr>
            <a:spLocks noGrp="1"/>
          </p:cNvSpPr>
          <p:nvPr>
            <p:ph type="ftr" sz="quarter" idx="11"/>
          </p:nvPr>
        </p:nvSpPr>
        <p:spPr>
          <a:xfrm>
            <a:off x="1547664" y="6356350"/>
            <a:ext cx="6480720" cy="365125"/>
          </a:xfrm>
        </p:spPr>
        <p:txBody>
          <a:bodyPr/>
          <a:lstStyle/>
          <a:p>
            <a:r>
              <a:rPr lang="pl-PL" dirty="0" smtClean="0"/>
              <a:t>Główny Urząd Geodezji i Kartografii ul. Wspólna 2, 00-926 Warszawa   </a:t>
            </a:r>
            <a:br>
              <a:rPr lang="pl-PL" dirty="0" smtClean="0"/>
            </a:br>
            <a:r>
              <a:rPr lang="pl-PL" dirty="0" err="1" smtClean="0"/>
              <a:t>www.gugik.gov.pl</a:t>
            </a:r>
            <a:endParaRPr lang="pl-PL" dirty="0" smtClean="0"/>
          </a:p>
        </p:txBody>
      </p:sp>
      <p:sp>
        <p:nvSpPr>
          <p:cNvPr id="6" name="Symbol zastępczy numeru slajdu 5"/>
          <p:cNvSpPr>
            <a:spLocks noGrp="1"/>
          </p:cNvSpPr>
          <p:nvPr>
            <p:ph type="sldNum" sz="quarter" idx="12"/>
          </p:nvPr>
        </p:nvSpPr>
        <p:spPr>
          <a:xfrm>
            <a:off x="8244408" y="6356350"/>
            <a:ext cx="442392" cy="365125"/>
          </a:xfrm>
        </p:spPr>
        <p:txBody>
          <a:bodyPr/>
          <a:lstStyle/>
          <a:p>
            <a:fld id="{F545A518-FCDC-4E39-AF3E-C4439FEC9B63}" type="slidenum">
              <a:rPr lang="pl-PL" smtClean="0"/>
              <a:pPr/>
              <a:t>‹#›</a:t>
            </a:fld>
            <a:endParaRPr lang="pl-PL" dirty="0"/>
          </a:p>
        </p:txBody>
      </p:sp>
    </p:spTree>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solidFill>
                  <a:schemeClr val="tx2">
                    <a:lumMod val="75000"/>
                  </a:schemeClr>
                </a:solidFill>
              </a:defRPr>
            </a:lvl1pPr>
            <a:lvl2pPr>
              <a:defRPr sz="2400">
                <a:solidFill>
                  <a:schemeClr val="tx2">
                    <a:lumMod val="75000"/>
                  </a:schemeClr>
                </a:solidFill>
              </a:defRPr>
            </a:lvl2pPr>
            <a:lvl3pPr>
              <a:defRPr sz="2000">
                <a:solidFill>
                  <a:schemeClr val="tx2">
                    <a:lumMod val="75000"/>
                  </a:schemeClr>
                </a:solidFill>
              </a:defRPr>
            </a:lvl3pPr>
            <a:lvl4pPr>
              <a:defRPr sz="1800">
                <a:solidFill>
                  <a:schemeClr val="tx2">
                    <a:lumMod val="75000"/>
                  </a:schemeClr>
                </a:solidFill>
              </a:defRPr>
            </a:lvl4pPr>
            <a:lvl5pPr>
              <a:defRPr sz="1800">
                <a:solidFill>
                  <a:schemeClr val="tx2">
                    <a:lumMod val="75000"/>
                  </a:schemeClr>
                </a:solidFill>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zawartości 3"/>
          <p:cNvSpPr>
            <a:spLocks noGrp="1"/>
          </p:cNvSpPr>
          <p:nvPr>
            <p:ph sz="half" idx="2"/>
          </p:nvPr>
        </p:nvSpPr>
        <p:spPr>
          <a:xfrm>
            <a:off x="4648200" y="1600200"/>
            <a:ext cx="4038600" cy="4525963"/>
          </a:xfrm>
        </p:spPr>
        <p:txBody>
          <a:bodyPr/>
          <a:lstStyle>
            <a:lvl1pPr>
              <a:defRPr sz="2800">
                <a:solidFill>
                  <a:schemeClr val="tx2">
                    <a:lumMod val="75000"/>
                  </a:schemeClr>
                </a:solidFill>
              </a:defRPr>
            </a:lvl1pPr>
            <a:lvl2pPr>
              <a:defRPr sz="2400">
                <a:solidFill>
                  <a:schemeClr val="tx2">
                    <a:lumMod val="75000"/>
                  </a:schemeClr>
                </a:solidFill>
              </a:defRPr>
            </a:lvl2pPr>
            <a:lvl3pPr>
              <a:defRPr sz="2000">
                <a:solidFill>
                  <a:schemeClr val="tx2">
                    <a:lumMod val="75000"/>
                  </a:schemeClr>
                </a:solidFill>
              </a:defRPr>
            </a:lvl3pPr>
            <a:lvl4pPr>
              <a:defRPr sz="1800">
                <a:solidFill>
                  <a:schemeClr val="tx2">
                    <a:lumMod val="75000"/>
                  </a:schemeClr>
                </a:solidFill>
              </a:defRPr>
            </a:lvl4pPr>
            <a:lvl5pPr>
              <a:defRPr sz="1800">
                <a:solidFill>
                  <a:schemeClr val="tx2">
                    <a:lumMod val="75000"/>
                  </a:schemeClr>
                </a:solidFill>
              </a:defRPr>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Symbol zastępczy daty 4"/>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6" name="Symbol zastępczy stopki 5"/>
          <p:cNvSpPr>
            <a:spLocks noGrp="1"/>
          </p:cNvSpPr>
          <p:nvPr>
            <p:ph type="ftr" sz="quarter" idx="11"/>
          </p:nvPr>
        </p:nvSpPr>
        <p:spPr/>
        <p:txBody>
          <a:bodyPr/>
          <a:lstStyle/>
          <a:p>
            <a:r>
              <a:rPr lang="pl-PL" dirty="0" smtClean="0"/>
              <a:t>Główny Urząd Geodezji i Kartografii ul. Wspólna 2, 00-926 Warszawa   </a:t>
            </a:r>
            <a:br>
              <a:rPr lang="pl-PL" dirty="0" smtClean="0"/>
            </a:br>
            <a:r>
              <a:rPr lang="pl-PL" dirty="0" err="1" smtClean="0"/>
              <a:t>www.gugik.gov.pl</a:t>
            </a:r>
            <a:endParaRPr lang="pl-PL" dirty="0" smtClean="0"/>
          </a:p>
        </p:txBody>
      </p:sp>
      <p:sp>
        <p:nvSpPr>
          <p:cNvPr id="7" name="Symbol zastępczy numeru slajdu 6"/>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052736"/>
            <a:ext cx="4040188" cy="112213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052736"/>
            <a:ext cx="4041775" cy="112213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8" name="Symbol zastępczy stopki 7"/>
          <p:cNvSpPr>
            <a:spLocks noGrp="1"/>
          </p:cNvSpPr>
          <p:nvPr>
            <p:ph type="ftr" sz="quarter" idx="11"/>
          </p:nvPr>
        </p:nvSpPr>
        <p:spPr/>
        <p:txBody>
          <a:bodyPr/>
          <a:lstStyle/>
          <a:p>
            <a:r>
              <a:rPr lang="pl-PL" dirty="0" smtClean="0"/>
              <a:t>Główny Urząd Geodezji i Kartografii ul. Wspólna 2, 00-926 Warszawa   </a:t>
            </a:r>
            <a:br>
              <a:rPr lang="pl-PL" dirty="0" smtClean="0"/>
            </a:br>
            <a:r>
              <a:rPr lang="pl-PL" dirty="0" err="1" smtClean="0"/>
              <a:t>www.gugik.gov.pl</a:t>
            </a:r>
            <a:endParaRPr lang="pl-PL" dirty="0" smtClean="0"/>
          </a:p>
        </p:txBody>
      </p:sp>
      <p:sp>
        <p:nvSpPr>
          <p:cNvPr id="9" name="Symbol zastępczy numeru slajdu 8"/>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4" name="Symbol zastępczy stopki 3"/>
          <p:cNvSpPr>
            <a:spLocks noGrp="1"/>
          </p:cNvSpPr>
          <p:nvPr>
            <p:ph type="ftr" sz="quarter" idx="11"/>
          </p:nvPr>
        </p:nvSpPr>
        <p:spPr/>
        <p:txBody>
          <a:bodyPr/>
          <a:lstStyle/>
          <a:p>
            <a:r>
              <a:rPr lang="pl-PL" dirty="0" smtClean="0"/>
              <a:t>Główny Urząd Geodezji i Kartografii ul. Wspólna 2, 00-926 Warszawa   </a:t>
            </a:r>
            <a:br>
              <a:rPr lang="pl-PL" dirty="0" smtClean="0"/>
            </a:br>
            <a:r>
              <a:rPr lang="pl-PL" dirty="0" err="1" smtClean="0"/>
              <a:t>www.gugik.gov.pl</a:t>
            </a:r>
            <a:endParaRPr lang="pl-PL" dirty="0" smtClean="0"/>
          </a:p>
        </p:txBody>
      </p:sp>
      <p:sp>
        <p:nvSpPr>
          <p:cNvPr id="5" name="Symbol zastępczy numeru slajdu 4"/>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67544" y="1052736"/>
            <a:ext cx="3008313" cy="1090042"/>
          </a:xfrm>
        </p:spPr>
        <p:txBody>
          <a:bodyPr anchor="ctr"/>
          <a:lstStyle>
            <a:lvl1pPr algn="ctr">
              <a:defRPr sz="2000" b="1"/>
            </a:lvl1pPr>
          </a:lstStyle>
          <a:p>
            <a:r>
              <a:rPr lang="pl-PL" dirty="0" smtClean="0"/>
              <a:t>Kliknij, aby edytować styl</a:t>
            </a:r>
            <a:endParaRPr lang="pl-PL" dirty="0"/>
          </a:p>
        </p:txBody>
      </p:sp>
      <p:sp>
        <p:nvSpPr>
          <p:cNvPr id="3" name="Symbol zastępczy zawartości 2"/>
          <p:cNvSpPr>
            <a:spLocks noGrp="1"/>
          </p:cNvSpPr>
          <p:nvPr>
            <p:ph idx="1"/>
          </p:nvPr>
        </p:nvSpPr>
        <p:spPr>
          <a:xfrm>
            <a:off x="3575050" y="1052736"/>
            <a:ext cx="5111750" cy="5073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tekstu 3"/>
          <p:cNvSpPr>
            <a:spLocks noGrp="1"/>
          </p:cNvSpPr>
          <p:nvPr>
            <p:ph type="body" sz="half" idx="2"/>
          </p:nvPr>
        </p:nvSpPr>
        <p:spPr>
          <a:xfrm>
            <a:off x="457200" y="2204864"/>
            <a:ext cx="3008313" cy="39212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
        <p:nvSpPr>
          <p:cNvPr id="5" name="Symbol zastępczy daty 4"/>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1052736"/>
            <a:ext cx="5486400" cy="3674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172DCC0-1F49-4D54-83C4-89997E97ACE4}" type="datetimeFigureOut">
              <a:rPr lang="pl-PL" smtClean="0"/>
              <a:pPr/>
              <a:t>2011-05-11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F545A518-FCDC-4E39-AF3E-C4439FEC9B63}" type="slidenum">
              <a:rPr lang="pl-PL" smtClean="0"/>
              <a:pPr/>
              <a:t>‹#›</a:t>
            </a:fld>
            <a:endParaRPr lang="pl-PL"/>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Obraz 6" descr="Tło prezentacja.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Symbol zastępczy tytułu 1"/>
          <p:cNvSpPr>
            <a:spLocks noGrp="1"/>
          </p:cNvSpPr>
          <p:nvPr>
            <p:ph type="title"/>
          </p:nvPr>
        </p:nvSpPr>
        <p:spPr>
          <a:xfrm>
            <a:off x="1547664" y="116632"/>
            <a:ext cx="4752528" cy="792088"/>
          </a:xfrm>
          <a:prstGeom prst="rect">
            <a:avLst/>
          </a:prstGeom>
        </p:spPr>
        <p:txBody>
          <a:bodyPr vert="horz" lIns="91440" tIns="45720" rIns="91440" bIns="45720" rtlCol="0" anchor="ctr">
            <a:normAutofit/>
          </a:bodyPr>
          <a:lstStyle/>
          <a:p>
            <a:r>
              <a:rPr lang="pl-PL" dirty="0" smtClean="0"/>
              <a:t>Kliknij, aby edytować styl</a:t>
            </a:r>
            <a:endParaRPr lang="pl-PL" dirty="0"/>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2"/>
          </p:nvPr>
        </p:nvSpPr>
        <p:spPr>
          <a:xfrm>
            <a:off x="457200" y="6356350"/>
            <a:ext cx="94644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2DCC0-1F49-4D54-83C4-89997E97ACE4}" type="datetimeFigureOut">
              <a:rPr lang="pl-PL" smtClean="0"/>
              <a:pPr/>
              <a:t>2011-05-11</a:t>
            </a:fld>
            <a:endParaRPr lang="pl-PL" dirty="0"/>
          </a:p>
        </p:txBody>
      </p:sp>
      <p:sp>
        <p:nvSpPr>
          <p:cNvPr id="5" name="Symbol zastępczy stopki 4"/>
          <p:cNvSpPr>
            <a:spLocks noGrp="1"/>
          </p:cNvSpPr>
          <p:nvPr>
            <p:ph type="ftr" sz="quarter" idx="3"/>
          </p:nvPr>
        </p:nvSpPr>
        <p:spPr>
          <a:xfrm>
            <a:off x="1835696" y="6356350"/>
            <a:ext cx="6192688" cy="365125"/>
          </a:xfrm>
          <a:prstGeom prst="rect">
            <a:avLst/>
          </a:prstGeom>
        </p:spPr>
        <p:txBody>
          <a:bodyPr vert="horz" lIns="91440" tIns="45720" rIns="91440" bIns="45720" rtlCol="0" anchor="ctr"/>
          <a:lstStyle>
            <a:lvl1pPr algn="ctr">
              <a:defRPr sz="1000">
                <a:solidFill>
                  <a:schemeClr val="tx2">
                    <a:lumMod val="75000"/>
                  </a:schemeClr>
                </a:solidFill>
              </a:defRPr>
            </a:lvl1pPr>
          </a:lstStyle>
          <a:p>
            <a:r>
              <a:rPr lang="pl-PL" dirty="0" smtClean="0"/>
              <a:t>Główny Urząd Geodezji i Kartografii ul. Wspólna 2, 00-926 Warszawa   </a:t>
            </a:r>
            <a:br>
              <a:rPr lang="pl-PL" dirty="0" smtClean="0"/>
            </a:br>
            <a:r>
              <a:rPr lang="pl-PL" dirty="0" err="1" smtClean="0"/>
              <a:t>www.gugik.gov.pl</a:t>
            </a:r>
            <a:endParaRPr lang="pl-PL" dirty="0" smtClean="0"/>
          </a:p>
        </p:txBody>
      </p:sp>
      <p:sp>
        <p:nvSpPr>
          <p:cNvPr id="6" name="Symbol zastępczy numeru slajdu 5"/>
          <p:cNvSpPr>
            <a:spLocks noGrp="1"/>
          </p:cNvSpPr>
          <p:nvPr>
            <p:ph type="sldNum" sz="quarter" idx="4"/>
          </p:nvPr>
        </p:nvSpPr>
        <p:spPr>
          <a:xfrm>
            <a:off x="8244408" y="6356350"/>
            <a:ext cx="44239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45A518-FCDC-4E39-AF3E-C4439FEC9B63}" type="slidenum">
              <a:rPr lang="pl-PL" smtClean="0"/>
              <a:pPr/>
              <a:t>‹#›</a:t>
            </a:fld>
            <a:endParaRPr lang="pl-PL" dirty="0"/>
          </a:p>
        </p:txBody>
      </p:sp>
      <p:cxnSp>
        <p:nvCxnSpPr>
          <p:cNvPr id="10" name="Łącznik prosty 9"/>
          <p:cNvCxnSpPr/>
          <p:nvPr userDrawn="1"/>
        </p:nvCxnSpPr>
        <p:spPr>
          <a:xfrm>
            <a:off x="179512" y="980728"/>
            <a:ext cx="8784976" cy="0"/>
          </a:xfrm>
          <a:prstGeom prst="line">
            <a:avLst/>
          </a:prstGeom>
          <a:ln w="31750" cap="rnd">
            <a:gradFill>
              <a:gsLst>
                <a:gs pos="0">
                  <a:srgbClr val="000082">
                    <a:alpha val="66000"/>
                  </a:srgbClr>
                </a:gs>
                <a:gs pos="30000">
                  <a:srgbClr val="66008F"/>
                </a:gs>
                <a:gs pos="64999">
                  <a:srgbClr val="BA0066"/>
                </a:gs>
                <a:gs pos="89999">
                  <a:srgbClr val="FF0000"/>
                </a:gs>
                <a:gs pos="100000">
                  <a:srgbClr val="FF8200"/>
                </a:gs>
              </a:gsLst>
              <a:lin ang="10800000" scaled="0"/>
            </a:gra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1" name="Obraz 10" descr="Logo GUGiK Nowe - PL.jpg"/>
          <p:cNvPicPr>
            <a:picLocks noChangeAspect="1"/>
          </p:cNvPicPr>
          <p:nvPr userDrawn="1"/>
        </p:nvPicPr>
        <p:blipFill>
          <a:blip r:embed="rId14" cstate="print"/>
          <a:stretch>
            <a:fillRect/>
          </a:stretch>
        </p:blipFill>
        <p:spPr>
          <a:xfrm>
            <a:off x="107504" y="116632"/>
            <a:ext cx="1224136" cy="677100"/>
          </a:xfrm>
          <a:prstGeom prst="rect">
            <a:avLst/>
          </a:prstGeom>
          <a:effectLst>
            <a:outerShdw blurRad="50800" dist="76200" dir="2700000" algn="tl" rotWithShape="0">
              <a:prstClr val="black">
                <a:alpha val="40000"/>
              </a:prst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d"/>
  </p:transition>
  <p:txStyles>
    <p:titleStyle>
      <a:lvl1pPr algn="ctr" defTabSz="914400" rtl="0" eaLnBrk="1" latinLnBrk="0" hangingPunct="1">
        <a:spcBef>
          <a:spcPct val="0"/>
        </a:spcBef>
        <a:buNone/>
        <a:defRPr sz="3200" b="1" kern="1200" cap="none" spc="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b="1" kern="1200" cap="none" spc="0">
          <a:ln w="12700">
            <a:solidFill>
              <a:schemeClr val="tx2">
                <a:satMod val="155000"/>
              </a:schemeClr>
            </a:solidFill>
            <a:prstDash val="solid"/>
          </a:ln>
          <a:solidFill>
            <a:schemeClr val="tx2">
              <a:lumMod val="75000"/>
            </a:schemeClr>
          </a:solidFill>
          <a:effectLst>
            <a:outerShdw blurRad="41275" dist="20320" dir="1800000" algn="tl" rotWithShape="0">
              <a:srgbClr val="000000">
                <a:alpha val="40000"/>
              </a:srgbClr>
            </a:outerShdw>
          </a:effectLst>
          <a:latin typeface="+mn-lt"/>
          <a:ea typeface="+mn-ea"/>
          <a:cs typeface="+mn-cs"/>
        </a:defRPr>
      </a:lvl1pPr>
      <a:lvl2pPr marL="742950" indent="-285750" algn="l" defTabSz="914400" rtl="0" eaLnBrk="1" latinLnBrk="0" hangingPunct="1">
        <a:spcBef>
          <a:spcPct val="20000"/>
        </a:spcBef>
        <a:buFont typeface="Arial" pitchFamily="34" charset="0"/>
        <a:buChar char="–"/>
        <a:defRPr sz="2700" b="1" kern="1200" cap="none" spc="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mn-lt"/>
          <a:ea typeface="+mn-ea"/>
          <a:cs typeface="+mn-cs"/>
        </a:defRPr>
      </a:lvl2pPr>
      <a:lvl3pPr marL="1143000" indent="-228600" algn="l" defTabSz="914400" rtl="0" eaLnBrk="1" latinLnBrk="0" hangingPunct="1">
        <a:spcBef>
          <a:spcPct val="20000"/>
        </a:spcBef>
        <a:buFont typeface="Arial" pitchFamily="34" charset="0"/>
        <a:buChar char="•"/>
        <a:defRPr sz="2400" b="1" kern="1200" cap="none" spc="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mn-lt"/>
          <a:ea typeface="+mn-ea"/>
          <a:cs typeface="+mn-cs"/>
        </a:defRPr>
      </a:lvl3pPr>
      <a:lvl4pPr marL="1600200" indent="-228600" algn="l" defTabSz="914400" rtl="0" eaLnBrk="1" latinLnBrk="0" hangingPunct="1">
        <a:spcBef>
          <a:spcPct val="20000"/>
        </a:spcBef>
        <a:buFont typeface="Arial" pitchFamily="34" charset="0"/>
        <a:buChar char="–"/>
        <a:defRPr sz="2000" b="1" kern="1200" cap="none" spc="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mn-lt"/>
          <a:ea typeface="+mn-ea"/>
          <a:cs typeface="+mn-cs"/>
        </a:defRPr>
      </a:lvl4pPr>
      <a:lvl5pPr marL="2057400" indent="-228600" algn="l" defTabSz="914400" rtl="0" eaLnBrk="1" latinLnBrk="0" hangingPunct="1">
        <a:spcBef>
          <a:spcPct val="20000"/>
        </a:spcBef>
        <a:buFont typeface="Arial" pitchFamily="34" charset="0"/>
        <a:buChar char="»"/>
        <a:defRPr sz="2000" b="1" kern="1200" cap="none" spc="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2492896"/>
            <a:ext cx="8352928" cy="1470025"/>
          </a:xfrm>
        </p:spPr>
        <p:txBody>
          <a:bodyPr>
            <a:normAutofit fontScale="90000"/>
          </a:bodyPr>
          <a:lstStyle/>
          <a:p>
            <a:pPr lvl="0"/>
            <a:r>
              <a:rPr lang="pl-PL" sz="4800" dirty="0" smtClean="0"/>
              <a:t>Projekt rozwiązań systemowych i technicznych dla organów wiodących i innych podmiotów współtworzących IIP</a:t>
            </a:r>
            <a:endParaRPr lang="pl-PL" sz="4800" dirty="0"/>
          </a:p>
        </p:txBody>
      </p:sp>
      <p:sp>
        <p:nvSpPr>
          <p:cNvPr id="3" name="Podtytuł 2"/>
          <p:cNvSpPr>
            <a:spLocks noGrp="1"/>
          </p:cNvSpPr>
          <p:nvPr>
            <p:ph type="subTitle" idx="1"/>
          </p:nvPr>
        </p:nvSpPr>
        <p:spPr>
          <a:xfrm>
            <a:off x="214282" y="5929330"/>
            <a:ext cx="8715436" cy="571504"/>
          </a:xfrm>
        </p:spPr>
        <p:txBody>
          <a:bodyPr>
            <a:normAutofit/>
          </a:bodyPr>
          <a:lstStyle/>
          <a:p>
            <a:pPr algn="l"/>
            <a:r>
              <a:rPr lang="pl-PL" sz="2000" dirty="0" smtClean="0"/>
              <a:t>Jacek Jarząbek, 			  		     Warszawa, 11.05.2011	</a:t>
            </a:r>
            <a:endParaRPr lang="en-GB" sz="2000" dirty="0"/>
          </a:p>
        </p:txBody>
      </p:sp>
      <p:sp>
        <p:nvSpPr>
          <p:cNvPr id="22529" name="Rectangle 1"/>
          <p:cNvSpPr>
            <a:spLocks noChangeArrowheads="1"/>
          </p:cNvSpPr>
          <p:nvPr/>
        </p:nvSpPr>
        <p:spPr bwMode="auto">
          <a:xfrm>
            <a:off x="1403649" y="91371"/>
            <a:ext cx="540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pl-PL" sz="2400" b="1" dirty="0" smtClean="0">
                <a:ln w="10160">
                  <a:solidFill>
                    <a:schemeClr val="accent1"/>
                  </a:solidFill>
                  <a:prstDash val="solid"/>
                </a:ln>
                <a:solidFill>
                  <a:schemeClr val="tx2">
                    <a:lumMod val="75000"/>
                  </a:schemeClr>
                </a:solidFill>
                <a:latin typeface="+mj-lt"/>
                <a:ea typeface="+mj-ea"/>
                <a:cs typeface="+mj-cs"/>
              </a:rPr>
              <a:t>II Posiedzenia RADY INFRASTRUKTURY </a:t>
            </a:r>
          </a:p>
          <a:p>
            <a:pPr marL="0" marR="0" lvl="0" indent="0" algn="ctr" defTabSz="914400" rtl="0" eaLnBrk="1" fontAlgn="base" latinLnBrk="0" hangingPunct="1">
              <a:lnSpc>
                <a:spcPct val="100000"/>
              </a:lnSpc>
              <a:spcBef>
                <a:spcPct val="0"/>
              </a:spcBef>
              <a:spcAft>
                <a:spcPct val="0"/>
              </a:spcAft>
              <a:buClrTx/>
              <a:buSzTx/>
              <a:buFontTx/>
              <a:buNone/>
              <a:tabLst/>
            </a:pPr>
            <a:r>
              <a:rPr lang="pl-PL" sz="2400" b="1" dirty="0" smtClean="0">
                <a:ln w="10160">
                  <a:solidFill>
                    <a:schemeClr val="accent1"/>
                  </a:solidFill>
                  <a:prstDash val="solid"/>
                </a:ln>
                <a:solidFill>
                  <a:schemeClr val="tx2">
                    <a:lumMod val="75000"/>
                  </a:schemeClr>
                </a:solidFill>
                <a:latin typeface="+mj-lt"/>
                <a:ea typeface="+mj-ea"/>
                <a:cs typeface="+mj-cs"/>
              </a:rPr>
              <a:t>INFORMACJI PRZESTRZENNEJ</a:t>
            </a:r>
          </a:p>
        </p:txBody>
      </p:sp>
    </p:spTree>
  </p:cSld>
  <p:clrMapOvr>
    <a:masterClrMapping/>
  </p:clrMapOvr>
  <p:transition>
    <p:pull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SDI – Dostosowanie</a:t>
            </a:r>
            <a:br>
              <a:rPr b="0" smtClean="0"/>
            </a:br>
            <a:r>
              <a:rPr b="0" smtClean="0"/>
              <a:t>Zasoby ludzkie</a:t>
            </a:r>
          </a:p>
        </p:txBody>
      </p:sp>
      <p:sp>
        <p:nvSpPr>
          <p:cNvPr id="3" name="Symbol zastępczy zawartości 2"/>
          <p:cNvSpPr txBox="1">
            <a:spLocks noGrp="1"/>
          </p:cNvSpPr>
          <p:nvPr>
            <p:ph idx="1"/>
          </p:nvPr>
        </p:nvSpPr>
        <p:spPr/>
        <p:txBody>
          <a:bodyPr/>
          <a:lstStyle/>
          <a:p>
            <a:pPr eaLnBrk="1" fontAlgn="auto">
              <a:lnSpc>
                <a:spcPct val="90000"/>
              </a:lnSpc>
              <a:spcAft>
                <a:spcPts val="0"/>
              </a:spcAft>
              <a:buFont typeface="Arial"/>
              <a:buChar char="•"/>
              <a:defRPr/>
            </a:pPr>
            <a:r>
              <a:rPr b="0" smtClean="0"/>
              <a:t>Zespół utrzymania węzła IIP</a:t>
            </a:r>
          </a:p>
          <a:p>
            <a:pPr lvl="1" eaLnBrk="1" fontAlgn="auto">
              <a:lnSpc>
                <a:spcPct val="90000"/>
              </a:lnSpc>
              <a:spcAft>
                <a:spcPts val="0"/>
              </a:spcAft>
              <a:buFont typeface="Arial"/>
              <a:buChar char="–"/>
              <a:defRPr/>
            </a:pPr>
            <a:r>
              <a:rPr b="0" smtClean="0"/>
              <a:t>Administrator systemów IT</a:t>
            </a:r>
          </a:p>
          <a:p>
            <a:pPr lvl="1" eaLnBrk="1" fontAlgn="auto">
              <a:lnSpc>
                <a:spcPct val="90000"/>
              </a:lnSpc>
              <a:spcAft>
                <a:spcPts val="0"/>
              </a:spcAft>
              <a:buFont typeface="Arial"/>
              <a:buChar char="–"/>
              <a:defRPr/>
            </a:pPr>
            <a:r>
              <a:rPr b="0" smtClean="0"/>
              <a:t>Administrator ds. danych</a:t>
            </a:r>
          </a:p>
          <a:p>
            <a:pPr lvl="2" eaLnBrk="1" fontAlgn="auto">
              <a:lnSpc>
                <a:spcPct val="90000"/>
              </a:lnSpc>
              <a:spcAft>
                <a:spcPts val="0"/>
              </a:spcAft>
              <a:buFont typeface="Arial"/>
              <a:buChar char="•"/>
              <a:defRPr/>
            </a:pPr>
            <a:r>
              <a:rPr b="0" smtClean="0"/>
              <a:t>Pozyskiwanie danych</a:t>
            </a:r>
          </a:p>
          <a:p>
            <a:pPr lvl="2" eaLnBrk="1" fontAlgn="auto">
              <a:lnSpc>
                <a:spcPct val="90000"/>
              </a:lnSpc>
              <a:spcAft>
                <a:spcPts val="0"/>
              </a:spcAft>
              <a:buFont typeface="Arial"/>
              <a:buChar char="•"/>
              <a:defRPr/>
            </a:pPr>
            <a:r>
              <a:rPr b="0" smtClean="0"/>
              <a:t>Przekształcanie danych</a:t>
            </a:r>
          </a:p>
          <a:p>
            <a:pPr lvl="2" eaLnBrk="1" fontAlgn="auto">
              <a:lnSpc>
                <a:spcPct val="90000"/>
              </a:lnSpc>
              <a:spcAft>
                <a:spcPts val="0"/>
              </a:spcAft>
              <a:buFont typeface="Arial"/>
              <a:buChar char="•"/>
              <a:defRPr/>
            </a:pPr>
            <a:r>
              <a:rPr b="0" smtClean="0"/>
              <a:t>Przygotowanie lub aktualizacja metadanych</a:t>
            </a:r>
          </a:p>
          <a:p>
            <a:pPr eaLnBrk="1" fontAlgn="auto">
              <a:lnSpc>
                <a:spcPct val="90000"/>
              </a:lnSpc>
              <a:spcAft>
                <a:spcPts val="0"/>
              </a:spcAft>
              <a:buFont typeface="Arial"/>
              <a:buChar char="•"/>
              <a:defRPr/>
            </a:pPr>
            <a:endParaRPr b="0" smtClean="0"/>
          </a:p>
          <a:p>
            <a:pPr eaLnBrk="1" fontAlgn="auto">
              <a:lnSpc>
                <a:spcPct val="90000"/>
              </a:lnSpc>
              <a:spcAft>
                <a:spcPts val="0"/>
              </a:spcAft>
              <a:buFont typeface="Arial"/>
              <a:buChar char="•"/>
              <a:defRPr/>
            </a:pPr>
            <a:r>
              <a:rPr b="0" smtClean="0"/>
              <a:t>Wsparcie GUGiK</a:t>
            </a:r>
          </a:p>
          <a:p>
            <a:pPr lvl="1" eaLnBrk="1" fontAlgn="auto">
              <a:lnSpc>
                <a:spcPct val="90000"/>
              </a:lnSpc>
              <a:spcAft>
                <a:spcPts val="0"/>
              </a:spcAft>
              <a:buFont typeface="Arial"/>
              <a:buChar char="–"/>
              <a:defRPr/>
            </a:pPr>
            <a:r>
              <a:rPr b="0" smtClean="0"/>
              <a:t>Szkolenia z zakresu administracji Serwera Danych Przestrzennych</a:t>
            </a: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SDI – Dostosowanie</a:t>
            </a:r>
            <a:br>
              <a:rPr b="0" smtClean="0"/>
            </a:br>
            <a:r>
              <a:rPr b="0" smtClean="0"/>
              <a:t>Infrastruktura techniczna</a:t>
            </a:r>
          </a:p>
        </p:txBody>
      </p:sp>
      <p:sp>
        <p:nvSpPr>
          <p:cNvPr id="3" name="Symbol zastępczy zawartości 2"/>
          <p:cNvSpPr txBox="1">
            <a:spLocks noGrp="1"/>
          </p:cNvSpPr>
          <p:nvPr>
            <p:ph idx="1"/>
          </p:nvPr>
        </p:nvSpPr>
        <p:spPr/>
        <p:txBody>
          <a:bodyPr>
            <a:normAutofit fontScale="92500"/>
          </a:bodyPr>
          <a:lstStyle/>
          <a:p>
            <a:pPr eaLnBrk="1" fontAlgn="auto">
              <a:lnSpc>
                <a:spcPct val="80000"/>
              </a:lnSpc>
              <a:spcBef>
                <a:spcPts val="600"/>
              </a:spcBef>
              <a:spcAft>
                <a:spcPts val="0"/>
              </a:spcAft>
              <a:buFont typeface="Arial"/>
              <a:buChar char="•"/>
              <a:defRPr/>
            </a:pPr>
            <a:r>
              <a:rPr sz="2400" b="0" dirty="0" err="1" smtClean="0"/>
              <a:t>Infrastruktura</a:t>
            </a:r>
            <a:r>
              <a:rPr sz="2400" b="0" dirty="0" smtClean="0"/>
              <a:t> </a:t>
            </a:r>
            <a:r>
              <a:rPr sz="2400" b="0" dirty="0" err="1" smtClean="0"/>
              <a:t>techniczna</a:t>
            </a:r>
            <a:endParaRPr sz="2400" b="0" dirty="0" smtClean="0"/>
          </a:p>
          <a:p>
            <a:pPr lvl="1" eaLnBrk="1" fontAlgn="auto">
              <a:lnSpc>
                <a:spcPct val="80000"/>
              </a:lnSpc>
              <a:spcAft>
                <a:spcPts val="0"/>
              </a:spcAft>
              <a:buFont typeface="Arial"/>
              <a:buChar char="–"/>
              <a:defRPr/>
            </a:pPr>
            <a:r>
              <a:rPr sz="2300" b="0" dirty="0" err="1" smtClean="0"/>
              <a:t>Zakup</a:t>
            </a:r>
            <a:r>
              <a:rPr sz="2300" b="0" dirty="0" smtClean="0"/>
              <a:t> </a:t>
            </a:r>
            <a:r>
              <a:rPr sz="2300" b="0" dirty="0" err="1" smtClean="0"/>
              <a:t>infrastruktury</a:t>
            </a:r>
            <a:r>
              <a:rPr sz="2300" b="0" dirty="0" smtClean="0"/>
              <a:t> </a:t>
            </a:r>
            <a:r>
              <a:rPr sz="2300" b="0" dirty="0" err="1" smtClean="0"/>
              <a:t>technicznej</a:t>
            </a:r>
            <a:r>
              <a:rPr sz="2300" b="0" dirty="0" smtClean="0"/>
              <a:t> </a:t>
            </a:r>
            <a:r>
              <a:rPr sz="2300" b="0" dirty="0" err="1" smtClean="0"/>
              <a:t>dla</a:t>
            </a:r>
            <a:r>
              <a:rPr sz="2300" b="0" dirty="0" smtClean="0"/>
              <a:t> SDI</a:t>
            </a:r>
          </a:p>
          <a:p>
            <a:pPr lvl="1" eaLnBrk="1" fontAlgn="auto">
              <a:lnSpc>
                <a:spcPct val="80000"/>
              </a:lnSpc>
              <a:spcAft>
                <a:spcPts val="0"/>
              </a:spcAft>
              <a:buFont typeface="Arial"/>
              <a:buChar char="–"/>
              <a:defRPr/>
            </a:pPr>
            <a:r>
              <a:rPr sz="2300" b="0" dirty="0" err="1" smtClean="0"/>
              <a:t>Utrzymanie</a:t>
            </a:r>
            <a:r>
              <a:rPr sz="2300" b="0" dirty="0" smtClean="0"/>
              <a:t> </a:t>
            </a:r>
            <a:r>
              <a:rPr sz="2300" b="0" dirty="0" err="1" smtClean="0"/>
              <a:t>infrastruktury</a:t>
            </a:r>
            <a:endParaRPr sz="2300" b="0" dirty="0" smtClean="0"/>
          </a:p>
          <a:p>
            <a:pPr lvl="2" eaLnBrk="1" fontAlgn="auto">
              <a:lnSpc>
                <a:spcPct val="80000"/>
              </a:lnSpc>
              <a:spcBef>
                <a:spcPts val="500"/>
              </a:spcBef>
              <a:spcAft>
                <a:spcPts val="0"/>
              </a:spcAft>
              <a:buFont typeface="Arial"/>
              <a:buChar char="•"/>
              <a:defRPr/>
            </a:pPr>
            <a:r>
              <a:rPr sz="2000" b="0" dirty="0" err="1" smtClean="0"/>
              <a:t>Zapewnienie</a:t>
            </a:r>
            <a:r>
              <a:rPr sz="2000" b="0" dirty="0" smtClean="0"/>
              <a:t> </a:t>
            </a:r>
            <a:r>
              <a:rPr sz="2000" b="0" dirty="0" err="1" smtClean="0"/>
              <a:t>odpowiedniego</a:t>
            </a:r>
            <a:r>
              <a:rPr sz="2000" b="0" dirty="0" smtClean="0"/>
              <a:t> </a:t>
            </a:r>
            <a:r>
              <a:rPr sz="2000" b="0" dirty="0" err="1" smtClean="0"/>
              <a:t>poziomu</a:t>
            </a:r>
            <a:r>
              <a:rPr sz="2000" b="0" dirty="0" smtClean="0"/>
              <a:t> </a:t>
            </a:r>
            <a:r>
              <a:rPr sz="2000" b="0" dirty="0" err="1" smtClean="0"/>
              <a:t>świadczenia</a:t>
            </a:r>
            <a:r>
              <a:rPr sz="2000" b="0" dirty="0" smtClean="0"/>
              <a:t> </a:t>
            </a:r>
            <a:r>
              <a:rPr sz="2000" b="0" dirty="0" err="1" smtClean="0"/>
              <a:t>usług</a:t>
            </a:r>
            <a:endParaRPr sz="2000" b="0" dirty="0" smtClean="0"/>
          </a:p>
          <a:p>
            <a:pPr lvl="3" eaLnBrk="1" fontAlgn="auto">
              <a:lnSpc>
                <a:spcPct val="80000"/>
              </a:lnSpc>
              <a:spcBef>
                <a:spcPts val="400"/>
              </a:spcBef>
              <a:spcAft>
                <a:spcPts val="0"/>
              </a:spcAft>
              <a:buFont typeface="Arial"/>
              <a:buChar char="–"/>
              <a:defRPr/>
            </a:pPr>
            <a:r>
              <a:rPr sz="1700" b="0" dirty="0" err="1" smtClean="0"/>
              <a:t>Ciągłość</a:t>
            </a:r>
            <a:endParaRPr sz="1700" b="0" dirty="0" smtClean="0"/>
          </a:p>
          <a:p>
            <a:pPr lvl="3" eaLnBrk="1" fontAlgn="auto">
              <a:lnSpc>
                <a:spcPct val="80000"/>
              </a:lnSpc>
              <a:spcBef>
                <a:spcPts val="400"/>
              </a:spcBef>
              <a:spcAft>
                <a:spcPts val="0"/>
              </a:spcAft>
              <a:buFont typeface="Arial"/>
              <a:buChar char="–"/>
              <a:defRPr/>
            </a:pPr>
            <a:r>
              <a:rPr sz="1700" b="0" dirty="0" err="1" smtClean="0"/>
              <a:t>Wydajność</a:t>
            </a:r>
            <a:endParaRPr sz="1700" b="0" dirty="0" smtClean="0"/>
          </a:p>
          <a:p>
            <a:pPr lvl="3" eaLnBrk="1" fontAlgn="auto">
              <a:lnSpc>
                <a:spcPct val="80000"/>
              </a:lnSpc>
              <a:spcBef>
                <a:spcPts val="400"/>
              </a:spcBef>
              <a:spcAft>
                <a:spcPts val="0"/>
              </a:spcAft>
              <a:buFont typeface="Arial"/>
              <a:buChar char="–"/>
              <a:defRPr/>
            </a:pPr>
            <a:endParaRPr sz="1700" b="0" dirty="0" smtClean="0"/>
          </a:p>
          <a:p>
            <a:pPr eaLnBrk="1" fontAlgn="auto">
              <a:lnSpc>
                <a:spcPct val="80000"/>
              </a:lnSpc>
              <a:spcBef>
                <a:spcPts val="600"/>
              </a:spcBef>
              <a:spcAft>
                <a:spcPts val="0"/>
              </a:spcAft>
              <a:buFont typeface="Arial"/>
              <a:buChar char="•"/>
              <a:defRPr/>
            </a:pPr>
            <a:r>
              <a:rPr sz="2400" b="0" dirty="0" err="1" smtClean="0"/>
              <a:t>Wsparcie</a:t>
            </a:r>
            <a:r>
              <a:rPr sz="2400" b="0" dirty="0" smtClean="0"/>
              <a:t> GUGiK</a:t>
            </a:r>
          </a:p>
          <a:p>
            <a:pPr lvl="1" eaLnBrk="1" fontAlgn="auto">
              <a:lnSpc>
                <a:spcPct val="80000"/>
              </a:lnSpc>
              <a:spcAft>
                <a:spcPts val="0"/>
              </a:spcAft>
              <a:buFont typeface="Arial"/>
              <a:buChar char="–"/>
              <a:defRPr/>
            </a:pPr>
            <a:r>
              <a:rPr sz="2300" b="0" dirty="0" err="1" smtClean="0"/>
              <a:t>Wytyczne</a:t>
            </a:r>
            <a:r>
              <a:rPr sz="2300" b="0" dirty="0" smtClean="0"/>
              <a:t> </a:t>
            </a:r>
            <a:r>
              <a:rPr sz="2300" b="0" dirty="0" err="1" smtClean="0"/>
              <a:t>dla</a:t>
            </a:r>
            <a:r>
              <a:rPr sz="2300" b="0" dirty="0" smtClean="0"/>
              <a:t> </a:t>
            </a:r>
            <a:r>
              <a:rPr sz="2300" b="0" dirty="0" err="1" smtClean="0"/>
              <a:t>infrastruktury</a:t>
            </a:r>
            <a:r>
              <a:rPr sz="2300" b="0" dirty="0" smtClean="0"/>
              <a:t> </a:t>
            </a:r>
            <a:r>
              <a:rPr sz="2300" b="0" dirty="0" err="1" smtClean="0"/>
              <a:t>technicznej</a:t>
            </a:r>
            <a:endParaRPr sz="2300" b="0" dirty="0" smtClean="0"/>
          </a:p>
          <a:p>
            <a:pPr lvl="1" eaLnBrk="1" fontAlgn="auto">
              <a:lnSpc>
                <a:spcPct val="80000"/>
              </a:lnSpc>
              <a:spcAft>
                <a:spcPts val="0"/>
              </a:spcAft>
              <a:buFont typeface="Arial"/>
              <a:buChar char="–"/>
              <a:defRPr/>
            </a:pPr>
            <a:r>
              <a:rPr sz="2300" b="0" dirty="0" err="1" smtClean="0"/>
              <a:t>Wytyczne</a:t>
            </a:r>
            <a:r>
              <a:rPr sz="2300" b="0" dirty="0" smtClean="0"/>
              <a:t> </a:t>
            </a:r>
            <a:r>
              <a:rPr sz="2300" b="0" dirty="0" err="1" smtClean="0"/>
              <a:t>dotyczące</a:t>
            </a:r>
            <a:r>
              <a:rPr sz="2300" b="0" dirty="0" smtClean="0"/>
              <a:t> </a:t>
            </a:r>
            <a:r>
              <a:rPr sz="2300" b="0" dirty="0" err="1" smtClean="0"/>
              <a:t>utrzymania</a:t>
            </a:r>
            <a:r>
              <a:rPr sz="2300" b="0" dirty="0" smtClean="0"/>
              <a:t> </a:t>
            </a:r>
            <a:r>
              <a:rPr sz="2300" b="0" dirty="0" err="1" smtClean="0"/>
              <a:t>infrastruktury</a:t>
            </a:r>
            <a:endParaRPr sz="2300" b="0" dirty="0" smtClean="0"/>
          </a:p>
          <a:p>
            <a:pPr lvl="1" eaLnBrk="1" fontAlgn="auto">
              <a:lnSpc>
                <a:spcPct val="80000"/>
              </a:lnSpc>
              <a:spcAft>
                <a:spcPts val="0"/>
              </a:spcAft>
              <a:buFont typeface="Arial"/>
              <a:buChar char="–"/>
              <a:defRPr/>
            </a:pPr>
            <a:r>
              <a:rPr sz="2300" b="0" dirty="0" err="1" smtClean="0"/>
              <a:t>Wdrożenie</a:t>
            </a:r>
            <a:r>
              <a:rPr sz="2300" b="0" dirty="0" smtClean="0"/>
              <a:t> </a:t>
            </a:r>
            <a:r>
              <a:rPr sz="2300" b="0" dirty="0" err="1" smtClean="0"/>
              <a:t>oprogramowania</a:t>
            </a:r>
            <a:r>
              <a:rPr sz="2300" b="0" dirty="0" smtClean="0"/>
              <a:t> w </a:t>
            </a:r>
            <a:r>
              <a:rPr sz="2300" b="0" dirty="0" err="1" smtClean="0"/>
              <a:t>infrastrukturze</a:t>
            </a:r>
            <a:r>
              <a:rPr sz="2300" b="0" dirty="0" smtClean="0"/>
              <a:t> </a:t>
            </a:r>
            <a:r>
              <a:rPr sz="2300" b="0" dirty="0" err="1" smtClean="0"/>
              <a:t>organu</a:t>
            </a:r>
            <a:r>
              <a:rPr sz="2300" b="0" dirty="0" smtClean="0"/>
              <a:t> </a:t>
            </a:r>
            <a:r>
              <a:rPr sz="2300" b="0" dirty="0" err="1" smtClean="0"/>
              <a:t>wiodącego</a:t>
            </a:r>
            <a:endParaRPr lang="pl-PL" sz="2300" b="0" dirty="0" smtClean="0"/>
          </a:p>
          <a:p>
            <a:pPr lvl="2">
              <a:lnSpc>
                <a:spcPct val="80000"/>
              </a:lnSpc>
              <a:buFont typeface="Arial"/>
              <a:buChar char="–"/>
              <a:defRPr/>
            </a:pPr>
            <a:r>
              <a:rPr lang="pl-PL" sz="2000" b="0" dirty="0" smtClean="0"/>
              <a:t>Przekazanie oprogramowania zrealizowanego przez GUGiK do wdrożenie</a:t>
            </a:r>
          </a:p>
          <a:p>
            <a:pPr lvl="2">
              <a:lnSpc>
                <a:spcPct val="80000"/>
              </a:lnSpc>
              <a:buFont typeface="Arial"/>
              <a:buChar char="–"/>
              <a:defRPr/>
            </a:pPr>
            <a:r>
              <a:rPr lang="pl-PL" sz="2000" b="0" dirty="0" smtClean="0"/>
              <a:t>Hosting węzła SDI</a:t>
            </a:r>
            <a:endParaRPr sz="2000" b="0" dirty="0" smtClean="0"/>
          </a:p>
          <a:p>
            <a:pPr lvl="1" eaLnBrk="1" fontAlgn="auto">
              <a:lnSpc>
                <a:spcPct val="80000"/>
              </a:lnSpc>
              <a:spcAft>
                <a:spcPts val="0"/>
              </a:spcAft>
              <a:buFont typeface="Arial"/>
              <a:buChar char="–"/>
              <a:defRPr/>
            </a:pPr>
            <a:r>
              <a:rPr sz="2300" b="0" dirty="0" err="1" smtClean="0"/>
              <a:t>Szkolenie</a:t>
            </a:r>
            <a:r>
              <a:rPr sz="2300" b="0" dirty="0" smtClean="0"/>
              <a:t> z </a:t>
            </a:r>
            <a:r>
              <a:rPr sz="2300" b="0" dirty="0" err="1" smtClean="0"/>
              <a:t>zakresu</a:t>
            </a:r>
            <a:r>
              <a:rPr sz="2300" b="0" dirty="0" smtClean="0"/>
              <a:t> </a:t>
            </a:r>
            <a:r>
              <a:rPr sz="2300" b="0" dirty="0" err="1" smtClean="0"/>
              <a:t>administracji</a:t>
            </a:r>
            <a:r>
              <a:rPr sz="2300" b="0" dirty="0" smtClean="0"/>
              <a:t> </a:t>
            </a:r>
            <a:r>
              <a:rPr sz="2300" b="0" dirty="0" err="1" smtClean="0"/>
              <a:t>oprogramowania</a:t>
            </a:r>
            <a:r>
              <a:rPr sz="2300" b="0" dirty="0" smtClean="0"/>
              <a:t> </a:t>
            </a:r>
            <a:r>
              <a:rPr sz="2300" b="0" dirty="0" err="1" smtClean="0"/>
              <a:t>węzła</a:t>
            </a:r>
            <a:r>
              <a:rPr sz="2300" b="0" dirty="0" smtClean="0"/>
              <a:t> </a:t>
            </a:r>
            <a:r>
              <a:rPr lang="pl-PL" sz="2300" b="0" dirty="0" smtClean="0"/>
              <a:t>SDI</a:t>
            </a:r>
            <a:endParaRPr sz="2300" b="0" dirty="0" smtClean="0"/>
          </a:p>
          <a:p>
            <a:pPr lvl="1" eaLnBrk="1" fontAlgn="auto">
              <a:lnSpc>
                <a:spcPct val="80000"/>
              </a:lnSpc>
              <a:spcAft>
                <a:spcPts val="0"/>
              </a:spcAft>
              <a:buFont typeface="Arial"/>
              <a:buChar char="–"/>
              <a:defRPr/>
            </a:pPr>
            <a:endParaRPr sz="2300" b="0" dirty="0" smtClean="0"/>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a:bodyPr>
          <a:lstStyle/>
          <a:p>
            <a:pPr eaLnBrk="1" fontAlgn="auto">
              <a:spcBef>
                <a:spcPts val="0"/>
              </a:spcBef>
              <a:spcAft>
                <a:spcPts val="0"/>
              </a:spcAft>
              <a:defRPr/>
            </a:pPr>
            <a:r>
              <a:rPr b="0" dirty="0" smtClean="0"/>
              <a:t>SDI – Hosting</a:t>
            </a:r>
          </a:p>
        </p:txBody>
      </p:sp>
      <p:sp>
        <p:nvSpPr>
          <p:cNvPr id="3" name="Symbol zastępczy zawartości 2"/>
          <p:cNvSpPr txBox="1">
            <a:spLocks noGrp="1"/>
          </p:cNvSpPr>
          <p:nvPr>
            <p:ph idx="1"/>
          </p:nvPr>
        </p:nvSpPr>
        <p:spPr/>
        <p:txBody>
          <a:bodyPr/>
          <a:lstStyle/>
          <a:p>
            <a:pPr eaLnBrk="1" fontAlgn="auto">
              <a:spcAft>
                <a:spcPts val="0"/>
              </a:spcAft>
              <a:buFont typeface="Arial"/>
              <a:buChar char="•"/>
              <a:defRPr/>
            </a:pPr>
            <a:r>
              <a:rPr b="0" smtClean="0"/>
              <a:t>Wsparcie GUGiK</a:t>
            </a:r>
          </a:p>
          <a:p>
            <a:pPr lvl="1" eaLnBrk="1" fontAlgn="auto">
              <a:spcAft>
                <a:spcPts val="0"/>
              </a:spcAft>
              <a:buFont typeface="Arial"/>
              <a:buChar char="–"/>
              <a:defRPr/>
            </a:pPr>
            <a:r>
              <a:rPr b="0" smtClean="0"/>
              <a:t>Szkolenie z zakresu wykorzystania usługi</a:t>
            </a:r>
          </a:p>
          <a:p>
            <a:pPr lvl="1" eaLnBrk="1" fontAlgn="auto">
              <a:spcAft>
                <a:spcPts val="0"/>
              </a:spcAft>
              <a:buFont typeface="Arial"/>
              <a:buChar char="–"/>
              <a:defRPr/>
            </a:pPr>
            <a:r>
              <a:rPr b="0" smtClean="0"/>
              <a:t>Bieżąca administracja</a:t>
            </a:r>
          </a:p>
          <a:p>
            <a:pPr lvl="1" eaLnBrk="1" fontAlgn="auto">
              <a:spcAft>
                <a:spcPts val="0"/>
              </a:spcAft>
              <a:buFont typeface="Arial"/>
              <a:buChar char="–"/>
              <a:defRPr/>
            </a:pPr>
            <a:r>
              <a:rPr b="0" smtClean="0"/>
              <a:t>Utrzymanie oprogramowania</a:t>
            </a:r>
          </a:p>
        </p:txBody>
      </p:sp>
      <p:pic>
        <p:nvPicPr>
          <p:cNvPr id="35845" name="Picture 5" descr="Bez tytułu"/>
          <p:cNvPicPr>
            <a:picLocks noChangeAspect="1" noChangeArrowheads="1"/>
          </p:cNvPicPr>
          <p:nvPr/>
        </p:nvPicPr>
        <p:blipFill>
          <a:blip r:embed="rId2" cstate="print"/>
          <a:srcRect/>
          <a:stretch>
            <a:fillRect/>
          </a:stretch>
        </p:blipFill>
        <p:spPr bwMode="auto">
          <a:xfrm>
            <a:off x="684213" y="3716338"/>
            <a:ext cx="7343775" cy="2665412"/>
          </a:xfrm>
          <a:prstGeom prst="rect">
            <a:avLst/>
          </a:prstGeom>
          <a:noFill/>
          <a:ln w="9525">
            <a:noFill/>
            <a:miter lim="800000"/>
            <a:headEnd/>
            <a:tailEnd/>
          </a:ln>
        </p:spPr>
      </p:pic>
      <p:sp>
        <p:nvSpPr>
          <p:cNvPr id="6" name="Prostokąt zaokrąglony 5"/>
          <p:cNvSpPr/>
          <p:nvPr/>
        </p:nvSpPr>
        <p:spPr>
          <a:xfrm>
            <a:off x="3275856" y="3645024"/>
            <a:ext cx="1008112" cy="295232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2492896"/>
            <a:ext cx="8352928" cy="1470025"/>
          </a:xfrm>
        </p:spPr>
        <p:txBody>
          <a:bodyPr>
            <a:normAutofit/>
          </a:bodyPr>
          <a:lstStyle/>
          <a:p>
            <a:pPr lvl="0"/>
            <a:r>
              <a:rPr lang="pl-PL" sz="4800" dirty="0" smtClean="0"/>
              <a:t>Dziękuję za uwagę</a:t>
            </a:r>
            <a:endParaRPr lang="pl-PL" sz="4800" dirty="0"/>
          </a:p>
        </p:txBody>
      </p:sp>
      <p:sp>
        <p:nvSpPr>
          <p:cNvPr id="22529" name="Rectangle 1"/>
          <p:cNvSpPr>
            <a:spLocks noChangeArrowheads="1"/>
          </p:cNvSpPr>
          <p:nvPr/>
        </p:nvSpPr>
        <p:spPr bwMode="auto">
          <a:xfrm>
            <a:off x="1403649" y="91371"/>
            <a:ext cx="5400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pl-PL" sz="2400" b="1" dirty="0" smtClean="0">
                <a:ln w="10160">
                  <a:solidFill>
                    <a:schemeClr val="accent1"/>
                  </a:solidFill>
                  <a:prstDash val="solid"/>
                </a:ln>
                <a:solidFill>
                  <a:schemeClr val="tx2">
                    <a:lumMod val="75000"/>
                  </a:schemeClr>
                </a:solidFill>
                <a:latin typeface="+mj-lt"/>
                <a:ea typeface="+mj-ea"/>
                <a:cs typeface="+mj-cs"/>
              </a:rPr>
              <a:t>II Posiedzenia RADY INFRASTRUKTURY </a:t>
            </a:r>
          </a:p>
          <a:p>
            <a:pPr marL="0" marR="0" lvl="0" indent="0" algn="ctr" defTabSz="914400" rtl="0" eaLnBrk="1" fontAlgn="base" latinLnBrk="0" hangingPunct="1">
              <a:lnSpc>
                <a:spcPct val="100000"/>
              </a:lnSpc>
              <a:spcBef>
                <a:spcPct val="0"/>
              </a:spcBef>
              <a:spcAft>
                <a:spcPct val="0"/>
              </a:spcAft>
              <a:buClrTx/>
              <a:buSzTx/>
              <a:buFontTx/>
              <a:buNone/>
              <a:tabLst/>
            </a:pPr>
            <a:r>
              <a:rPr lang="pl-PL" sz="2400" b="1" dirty="0" smtClean="0">
                <a:ln w="10160">
                  <a:solidFill>
                    <a:schemeClr val="accent1"/>
                  </a:solidFill>
                  <a:prstDash val="solid"/>
                </a:ln>
                <a:solidFill>
                  <a:schemeClr val="tx2">
                    <a:lumMod val="75000"/>
                  </a:schemeClr>
                </a:solidFill>
                <a:latin typeface="+mj-lt"/>
                <a:ea typeface="+mj-ea"/>
                <a:cs typeface="+mj-cs"/>
              </a:rPr>
              <a:t>INFORMACJI PRZESTRZENNEJ</a:t>
            </a:r>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Współdziałanie i koordynacja w zakresie IIP</a:t>
            </a:r>
          </a:p>
        </p:txBody>
      </p:sp>
      <p:sp>
        <p:nvSpPr>
          <p:cNvPr id="3" name="Symbol zastępczy zawartości 2"/>
          <p:cNvSpPr txBox="1">
            <a:spLocks noGrp="1"/>
          </p:cNvSpPr>
          <p:nvPr>
            <p:ph idx="1"/>
          </p:nvPr>
        </p:nvSpPr>
        <p:spPr>
          <a:xfrm>
            <a:off x="395536" y="1268760"/>
            <a:ext cx="8229600" cy="5069160"/>
          </a:xfrm>
        </p:spPr>
        <p:txBody>
          <a:bodyPr>
            <a:normAutofit/>
          </a:bodyPr>
          <a:lstStyle/>
          <a:p>
            <a:pPr eaLnBrk="1" fontAlgn="auto">
              <a:lnSpc>
                <a:spcPct val="80000"/>
              </a:lnSpc>
              <a:spcBef>
                <a:spcPts val="500"/>
              </a:spcBef>
              <a:spcAft>
                <a:spcPts val="0"/>
              </a:spcAft>
              <a:buFont typeface="Arial"/>
              <a:buChar char="•"/>
              <a:defRPr/>
            </a:pPr>
            <a:r>
              <a:rPr sz="1900" b="0" dirty="0" smtClean="0"/>
              <a:t>Art. 17.1. </a:t>
            </a:r>
            <a:r>
              <a:rPr sz="1900" b="0" dirty="0" err="1" smtClean="0"/>
              <a:t>Infrastruktura</a:t>
            </a:r>
            <a:r>
              <a:rPr sz="1900" b="0" dirty="0" smtClean="0"/>
              <a:t> jest </a:t>
            </a:r>
            <a:r>
              <a:rPr sz="1900" b="0" dirty="0" err="1" smtClean="0"/>
              <a:t>tworzona</a:t>
            </a:r>
            <a:r>
              <a:rPr sz="1900" b="0" dirty="0" smtClean="0"/>
              <a:t>, </a:t>
            </a:r>
            <a:r>
              <a:rPr sz="1900" b="0" dirty="0" err="1" smtClean="0"/>
              <a:t>utrzymywana</a:t>
            </a:r>
            <a:r>
              <a:rPr sz="1900" b="0" dirty="0" smtClean="0"/>
              <a:t> </a:t>
            </a:r>
            <a:r>
              <a:rPr sz="1900" b="0" dirty="0" err="1" smtClean="0"/>
              <a:t>i</a:t>
            </a:r>
            <a:r>
              <a:rPr sz="1900" b="0" dirty="0" smtClean="0"/>
              <a:t> </a:t>
            </a:r>
            <a:r>
              <a:rPr sz="1900" b="0" dirty="0" err="1" smtClean="0"/>
              <a:t>rozwijana</a:t>
            </a:r>
            <a:r>
              <a:rPr sz="1900" b="0" dirty="0" smtClean="0"/>
              <a:t>, a </a:t>
            </a:r>
            <a:r>
              <a:rPr sz="1900" b="0" dirty="0" err="1" smtClean="0"/>
              <a:t>także</a:t>
            </a:r>
            <a:r>
              <a:rPr sz="1900" b="0" dirty="0" smtClean="0"/>
              <a:t> </a:t>
            </a:r>
            <a:r>
              <a:rPr sz="1900" b="0" dirty="0" err="1" smtClean="0"/>
              <a:t>funkcjonuje</a:t>
            </a:r>
            <a:r>
              <a:rPr sz="1900" b="0" dirty="0" smtClean="0"/>
              <a:t> w </a:t>
            </a:r>
            <a:r>
              <a:rPr sz="1900" b="0" dirty="0" err="1" smtClean="0"/>
              <a:t>wyniku</a:t>
            </a:r>
            <a:r>
              <a:rPr sz="1900" b="0" dirty="0" smtClean="0"/>
              <a:t> </a:t>
            </a:r>
            <a:r>
              <a:rPr sz="1900" b="0" dirty="0" err="1" smtClean="0"/>
              <a:t>współdziałania</a:t>
            </a:r>
            <a:r>
              <a:rPr sz="1900" b="0" dirty="0" smtClean="0"/>
              <a:t> </a:t>
            </a:r>
            <a:r>
              <a:rPr sz="1900" b="0" dirty="0" err="1" smtClean="0"/>
              <a:t>współtworzących</a:t>
            </a:r>
            <a:r>
              <a:rPr sz="1900" b="0" dirty="0" smtClean="0"/>
              <a:t> </a:t>
            </a:r>
            <a:r>
              <a:rPr sz="1900" b="0" dirty="0" err="1" smtClean="0"/>
              <a:t>ją</a:t>
            </a:r>
            <a:r>
              <a:rPr sz="1900" b="0" dirty="0" smtClean="0"/>
              <a:t> </a:t>
            </a:r>
            <a:r>
              <a:rPr sz="1900" b="0" dirty="0" err="1" smtClean="0"/>
              <a:t>organów</a:t>
            </a:r>
            <a:r>
              <a:rPr sz="1900" b="0" dirty="0" smtClean="0"/>
              <a:t> </a:t>
            </a:r>
            <a:r>
              <a:rPr sz="1900" b="0" dirty="0" err="1" smtClean="0"/>
              <a:t>wiodących</a:t>
            </a:r>
            <a:r>
              <a:rPr sz="1900" b="0" dirty="0" smtClean="0"/>
              <a:t>, </a:t>
            </a:r>
            <a:r>
              <a:rPr sz="1900" b="0" dirty="0" err="1" smtClean="0"/>
              <a:t>innych</a:t>
            </a:r>
            <a:r>
              <a:rPr sz="1900" b="0" dirty="0" smtClean="0"/>
              <a:t> </a:t>
            </a:r>
            <a:r>
              <a:rPr sz="1900" b="0" dirty="0" err="1" smtClean="0"/>
              <a:t>organów</a:t>
            </a:r>
            <a:r>
              <a:rPr sz="1900" b="0" dirty="0" smtClean="0"/>
              <a:t> </a:t>
            </a:r>
            <a:r>
              <a:rPr sz="1900" b="0" dirty="0" err="1" smtClean="0"/>
              <a:t>administracji</a:t>
            </a:r>
            <a:r>
              <a:rPr sz="1900" b="0" dirty="0" smtClean="0"/>
              <a:t> </a:t>
            </a:r>
            <a:r>
              <a:rPr sz="1900" b="0" dirty="0" err="1" smtClean="0"/>
              <a:t>oraz</a:t>
            </a:r>
            <a:r>
              <a:rPr sz="1900" b="0" dirty="0" smtClean="0"/>
              <a:t> </a:t>
            </a:r>
            <a:r>
              <a:rPr sz="1900" b="0" dirty="0" err="1" smtClean="0"/>
              <a:t>osób</a:t>
            </a:r>
            <a:r>
              <a:rPr sz="1900" b="0" dirty="0" smtClean="0"/>
              <a:t> </a:t>
            </a:r>
            <a:r>
              <a:rPr sz="1900" b="0" dirty="0" err="1" smtClean="0"/>
              <a:t>trzecich</a:t>
            </a:r>
            <a:r>
              <a:rPr sz="1900" b="0" dirty="0" smtClean="0"/>
              <a:t>.</a:t>
            </a:r>
          </a:p>
          <a:p>
            <a:pPr eaLnBrk="1" fontAlgn="auto">
              <a:lnSpc>
                <a:spcPct val="80000"/>
              </a:lnSpc>
              <a:spcBef>
                <a:spcPts val="500"/>
              </a:spcBef>
              <a:spcAft>
                <a:spcPts val="0"/>
              </a:spcAft>
              <a:buFont typeface="Arial"/>
              <a:buChar char="•"/>
              <a:defRPr/>
            </a:pPr>
            <a:endParaRPr sz="1900" b="0" dirty="0" smtClean="0"/>
          </a:p>
          <a:p>
            <a:pPr eaLnBrk="1" fontAlgn="auto">
              <a:lnSpc>
                <a:spcPct val="80000"/>
              </a:lnSpc>
              <a:spcBef>
                <a:spcPts val="500"/>
              </a:spcBef>
              <a:spcAft>
                <a:spcPts val="0"/>
              </a:spcAft>
              <a:buFont typeface="Arial"/>
              <a:buChar char="•"/>
              <a:defRPr/>
            </a:pPr>
            <a:r>
              <a:rPr sz="1900" b="0" dirty="0" smtClean="0"/>
              <a:t>Art. 17.2. </a:t>
            </a:r>
            <a:r>
              <a:rPr sz="1900" b="0" dirty="0" err="1" smtClean="0"/>
              <a:t>Organy</a:t>
            </a:r>
            <a:r>
              <a:rPr sz="1900" b="0" dirty="0" smtClean="0"/>
              <a:t> </a:t>
            </a:r>
            <a:r>
              <a:rPr sz="1900" b="0" dirty="0" err="1" smtClean="0"/>
              <a:t>administracji</a:t>
            </a:r>
            <a:r>
              <a:rPr sz="1900" b="0" dirty="0" smtClean="0"/>
              <a:t> w </a:t>
            </a:r>
            <a:r>
              <a:rPr sz="1900" b="0" dirty="0" err="1" smtClean="0"/>
              <a:t>uzgodnieniu</a:t>
            </a:r>
            <a:r>
              <a:rPr sz="1900" b="0" dirty="0" smtClean="0"/>
              <a:t> z </a:t>
            </a:r>
            <a:r>
              <a:rPr sz="1900" b="0" dirty="0" err="1" smtClean="0"/>
              <a:t>organami</a:t>
            </a:r>
            <a:r>
              <a:rPr sz="1900" b="0" dirty="0" smtClean="0"/>
              <a:t> </a:t>
            </a:r>
            <a:r>
              <a:rPr sz="1900" b="0" dirty="0" err="1" smtClean="0"/>
              <a:t>wiodącymi</a:t>
            </a:r>
            <a:r>
              <a:rPr sz="1900" b="0" dirty="0" smtClean="0"/>
              <a:t> </a:t>
            </a:r>
            <a:r>
              <a:rPr sz="1900" b="0" dirty="0" err="1" smtClean="0"/>
              <a:t>mogą</a:t>
            </a:r>
            <a:r>
              <a:rPr sz="1900" b="0" dirty="0" smtClean="0"/>
              <a:t>, w </a:t>
            </a:r>
            <a:r>
              <a:rPr sz="1900" b="0" dirty="0" err="1" smtClean="0"/>
              <a:t>drodze</a:t>
            </a:r>
            <a:r>
              <a:rPr sz="1900" b="0" dirty="0" smtClean="0"/>
              <a:t> </a:t>
            </a:r>
            <a:r>
              <a:rPr sz="1900" b="0" dirty="0" err="1" smtClean="0"/>
              <a:t>porozumienia</a:t>
            </a:r>
            <a:r>
              <a:rPr sz="1900" b="0" dirty="0" smtClean="0"/>
              <a:t>, </a:t>
            </a:r>
            <a:r>
              <a:rPr sz="1900" b="0" dirty="0" err="1" smtClean="0"/>
              <a:t>tworzyć</a:t>
            </a:r>
            <a:r>
              <a:rPr sz="1900" b="0" dirty="0" smtClean="0"/>
              <a:t> </a:t>
            </a:r>
            <a:r>
              <a:rPr sz="1900" b="0" dirty="0" err="1" smtClean="0"/>
              <a:t>i</a:t>
            </a:r>
            <a:r>
              <a:rPr sz="1900" b="0" dirty="0" smtClean="0"/>
              <a:t> </a:t>
            </a:r>
            <a:r>
              <a:rPr sz="1900" b="0" dirty="0" err="1" smtClean="0"/>
              <a:t>utrzymywać</a:t>
            </a:r>
            <a:r>
              <a:rPr sz="1900" b="0" dirty="0" smtClean="0"/>
              <a:t> </a:t>
            </a:r>
            <a:r>
              <a:rPr sz="1900" b="0" dirty="0" err="1" smtClean="0"/>
              <a:t>wspólne</a:t>
            </a:r>
            <a:r>
              <a:rPr sz="1900" b="0" dirty="0" smtClean="0"/>
              <a:t> </a:t>
            </a:r>
            <a:r>
              <a:rPr sz="1900" b="0" dirty="0" err="1" smtClean="0"/>
              <a:t>elementy</a:t>
            </a:r>
            <a:r>
              <a:rPr sz="1900" b="0" dirty="0" smtClean="0"/>
              <a:t> </a:t>
            </a:r>
            <a:r>
              <a:rPr sz="1900" b="0" dirty="0" err="1" smtClean="0"/>
              <a:t>infrastruktury</a:t>
            </a:r>
            <a:r>
              <a:rPr sz="1900" b="0" dirty="0" smtClean="0"/>
              <a:t>, </a:t>
            </a:r>
            <a:r>
              <a:rPr sz="1900" b="0" dirty="0" err="1" smtClean="0"/>
              <a:t>mając</a:t>
            </a:r>
            <a:r>
              <a:rPr sz="1900" b="0" dirty="0" smtClean="0"/>
              <a:t> </a:t>
            </a:r>
            <a:r>
              <a:rPr sz="1900" b="0" dirty="0" err="1" smtClean="0"/>
              <a:t>na</a:t>
            </a:r>
            <a:r>
              <a:rPr sz="1900" b="0" dirty="0" smtClean="0"/>
              <a:t> </a:t>
            </a:r>
            <a:r>
              <a:rPr sz="1900" b="0" dirty="0" err="1" smtClean="0"/>
              <a:t>względzie</a:t>
            </a:r>
            <a:r>
              <a:rPr sz="1900" b="0" dirty="0" smtClean="0"/>
              <a:t> </a:t>
            </a:r>
            <a:r>
              <a:rPr sz="1900" b="0" dirty="0" err="1" smtClean="0"/>
              <a:t>minimalizację</a:t>
            </a:r>
            <a:r>
              <a:rPr sz="1900" b="0" dirty="0" smtClean="0"/>
              <a:t> </a:t>
            </a:r>
            <a:r>
              <a:rPr sz="1900" b="0" dirty="0" err="1" smtClean="0"/>
              <a:t>kosztów</a:t>
            </a:r>
            <a:r>
              <a:rPr sz="1900" b="0" dirty="0" smtClean="0"/>
              <a:t> </a:t>
            </a:r>
            <a:r>
              <a:rPr sz="1900" b="0" dirty="0" err="1" smtClean="0"/>
              <a:t>budowy</a:t>
            </a:r>
            <a:r>
              <a:rPr sz="1900" b="0" dirty="0" smtClean="0"/>
              <a:t> </a:t>
            </a:r>
            <a:r>
              <a:rPr sz="1900" b="0" dirty="0" err="1" smtClean="0"/>
              <a:t>i</a:t>
            </a:r>
            <a:r>
              <a:rPr sz="1900" b="0" dirty="0" smtClean="0"/>
              <a:t> </a:t>
            </a:r>
            <a:r>
              <a:rPr sz="1900" b="0" dirty="0" err="1" smtClean="0"/>
              <a:t>utrzymania</a:t>
            </a:r>
            <a:r>
              <a:rPr sz="1900" b="0" dirty="0" smtClean="0"/>
              <a:t> </a:t>
            </a:r>
            <a:r>
              <a:rPr sz="1900" b="0" dirty="0" err="1" smtClean="0"/>
              <a:t>tej</a:t>
            </a:r>
            <a:r>
              <a:rPr sz="1900" b="0" dirty="0" smtClean="0"/>
              <a:t> </a:t>
            </a:r>
            <a:r>
              <a:rPr sz="1900" b="0" dirty="0" err="1" smtClean="0"/>
              <a:t>infrastruktury</a:t>
            </a:r>
            <a:r>
              <a:rPr sz="1900" b="0" dirty="0" smtClean="0"/>
              <a:t>, </a:t>
            </a:r>
            <a:r>
              <a:rPr sz="1900" b="0" dirty="0" err="1" smtClean="0"/>
              <a:t>optymalizację</a:t>
            </a:r>
            <a:r>
              <a:rPr sz="1900" b="0" dirty="0" smtClean="0"/>
              <a:t> </a:t>
            </a:r>
            <a:r>
              <a:rPr sz="1900" b="0" dirty="0" err="1" smtClean="0"/>
              <a:t>dostępu</a:t>
            </a:r>
            <a:r>
              <a:rPr sz="1900" b="0" dirty="0" smtClean="0"/>
              <a:t> do </a:t>
            </a:r>
            <a:r>
              <a:rPr sz="1900" b="0" dirty="0" err="1" smtClean="0"/>
              <a:t>zbiorów</a:t>
            </a:r>
            <a:r>
              <a:rPr sz="1900" b="0" dirty="0" smtClean="0"/>
              <a:t> </a:t>
            </a:r>
            <a:r>
              <a:rPr sz="1900" b="0" dirty="0" err="1" smtClean="0"/>
              <a:t>oraz</a:t>
            </a:r>
            <a:r>
              <a:rPr sz="1900" b="0" dirty="0" smtClean="0"/>
              <a:t> </a:t>
            </a:r>
            <a:r>
              <a:rPr sz="1900" b="0" dirty="0" err="1" smtClean="0"/>
              <a:t>usług</a:t>
            </a:r>
            <a:r>
              <a:rPr sz="1900" b="0" dirty="0" smtClean="0"/>
              <a:t> </a:t>
            </a:r>
            <a:r>
              <a:rPr sz="1900" b="0" dirty="0" err="1" smtClean="0"/>
              <a:t>danych</a:t>
            </a:r>
            <a:r>
              <a:rPr sz="1900" b="0" dirty="0" smtClean="0"/>
              <a:t> </a:t>
            </a:r>
            <a:r>
              <a:rPr sz="1900" b="0" dirty="0" err="1" smtClean="0"/>
              <a:t>przestrzennych</a:t>
            </a:r>
            <a:r>
              <a:rPr sz="1900" b="0" dirty="0" smtClean="0"/>
              <a:t>, a </a:t>
            </a:r>
            <a:r>
              <a:rPr sz="1900" b="0" dirty="0" err="1" smtClean="0"/>
              <a:t>także</a:t>
            </a:r>
            <a:r>
              <a:rPr sz="1900" b="0" dirty="0" smtClean="0"/>
              <a:t> </a:t>
            </a:r>
            <a:r>
              <a:rPr sz="1900" b="0" dirty="0" err="1" smtClean="0"/>
              <a:t>harmonizację</a:t>
            </a:r>
            <a:r>
              <a:rPr sz="1900" b="0" dirty="0" smtClean="0"/>
              <a:t>, </a:t>
            </a:r>
            <a:r>
              <a:rPr sz="1900" b="0" dirty="0" err="1" smtClean="0"/>
              <a:t>bezpieczeństwo</a:t>
            </a:r>
            <a:r>
              <a:rPr sz="1900" b="0" dirty="0" smtClean="0"/>
              <a:t> </a:t>
            </a:r>
            <a:r>
              <a:rPr sz="1900" b="0" dirty="0" err="1" smtClean="0"/>
              <a:t>i</a:t>
            </a:r>
            <a:r>
              <a:rPr sz="1900" b="0" dirty="0" smtClean="0"/>
              <a:t> </a:t>
            </a:r>
            <a:r>
              <a:rPr sz="1900" b="0" dirty="0" err="1" smtClean="0"/>
              <a:t>jakość</a:t>
            </a:r>
            <a:r>
              <a:rPr sz="1900" b="0" dirty="0" smtClean="0"/>
              <a:t> </a:t>
            </a:r>
            <a:r>
              <a:rPr sz="1900" b="0" dirty="0" err="1" smtClean="0"/>
              <a:t>tych</a:t>
            </a:r>
            <a:r>
              <a:rPr sz="1900" b="0" dirty="0" smtClean="0"/>
              <a:t> </a:t>
            </a:r>
            <a:r>
              <a:rPr sz="1900" b="0" dirty="0" err="1" smtClean="0"/>
              <a:t>zbiorów</a:t>
            </a:r>
            <a:r>
              <a:rPr sz="1900" b="0" dirty="0" smtClean="0"/>
              <a:t> </a:t>
            </a:r>
            <a:r>
              <a:rPr sz="1900" b="0" dirty="0" err="1" smtClean="0"/>
              <a:t>i</a:t>
            </a:r>
            <a:r>
              <a:rPr sz="1900" b="0" dirty="0" smtClean="0"/>
              <a:t> </a:t>
            </a:r>
            <a:r>
              <a:rPr sz="1900" b="0" dirty="0" err="1" smtClean="0"/>
              <a:t>usług</a:t>
            </a:r>
            <a:r>
              <a:rPr sz="1900" b="0" dirty="0" smtClean="0"/>
              <a:t>.</a:t>
            </a:r>
          </a:p>
          <a:p>
            <a:pPr eaLnBrk="1" fontAlgn="auto">
              <a:lnSpc>
                <a:spcPct val="80000"/>
              </a:lnSpc>
              <a:spcBef>
                <a:spcPts val="500"/>
              </a:spcBef>
              <a:spcAft>
                <a:spcPts val="0"/>
              </a:spcAft>
              <a:buFont typeface="Arial"/>
              <a:buChar char="•"/>
              <a:defRPr/>
            </a:pPr>
            <a:endParaRPr sz="1900" b="0" dirty="0" smtClean="0"/>
          </a:p>
          <a:p>
            <a:pPr eaLnBrk="1" fontAlgn="auto">
              <a:lnSpc>
                <a:spcPct val="80000"/>
              </a:lnSpc>
              <a:spcBef>
                <a:spcPts val="500"/>
              </a:spcBef>
              <a:spcAft>
                <a:spcPts val="0"/>
              </a:spcAft>
              <a:buFont typeface="Arial"/>
              <a:buChar char="•"/>
              <a:defRPr/>
            </a:pPr>
            <a:r>
              <a:rPr sz="1900" b="0" dirty="0" smtClean="0"/>
              <a:t>Art. 20. 1. </a:t>
            </a:r>
            <a:r>
              <a:rPr sz="1900" b="0" dirty="0" err="1" smtClean="0"/>
              <a:t>Organy</a:t>
            </a:r>
            <a:r>
              <a:rPr sz="1900" b="0" dirty="0" smtClean="0"/>
              <a:t> </a:t>
            </a:r>
            <a:r>
              <a:rPr sz="1900" b="0" dirty="0" err="1" smtClean="0"/>
              <a:t>wiodące</a:t>
            </a:r>
            <a:r>
              <a:rPr sz="1900" b="0" dirty="0" smtClean="0"/>
              <a:t>, w </a:t>
            </a:r>
            <a:r>
              <a:rPr sz="1900" b="0" dirty="0" err="1" smtClean="0"/>
              <a:t>zakresie</a:t>
            </a:r>
            <a:r>
              <a:rPr sz="1900" b="0" dirty="0" smtClean="0"/>
              <a:t> </a:t>
            </a:r>
            <a:r>
              <a:rPr sz="1900" b="0" dirty="0" err="1" smtClean="0"/>
              <a:t>swojej</a:t>
            </a:r>
            <a:r>
              <a:rPr sz="1900" b="0" dirty="0" smtClean="0"/>
              <a:t> </a:t>
            </a:r>
            <a:r>
              <a:rPr sz="1900" b="0" dirty="0" err="1" smtClean="0"/>
              <a:t>właściwości</a:t>
            </a:r>
            <a:r>
              <a:rPr sz="1900" b="0" dirty="0" smtClean="0"/>
              <a:t>, </a:t>
            </a:r>
            <a:r>
              <a:rPr sz="1900" b="0" dirty="0" err="1" smtClean="0"/>
              <a:t>organizują</a:t>
            </a:r>
            <a:r>
              <a:rPr sz="1900" b="0" dirty="0" smtClean="0"/>
              <a:t>, </a:t>
            </a:r>
            <a:r>
              <a:rPr sz="1900" b="0" dirty="0" err="1" smtClean="0"/>
              <a:t>koordynują</a:t>
            </a:r>
            <a:r>
              <a:rPr sz="1900" b="0" dirty="0" smtClean="0"/>
              <a:t> </a:t>
            </a:r>
            <a:r>
              <a:rPr sz="1900" b="0" dirty="0" err="1" smtClean="0"/>
              <a:t>i</a:t>
            </a:r>
            <a:r>
              <a:rPr sz="1900" b="0" dirty="0" smtClean="0"/>
              <a:t> </a:t>
            </a:r>
            <a:r>
              <a:rPr sz="1900" b="0" dirty="0" err="1" smtClean="0"/>
              <a:t>monitorują</a:t>
            </a:r>
            <a:r>
              <a:rPr sz="1900" b="0" dirty="0" smtClean="0"/>
              <a:t> </a:t>
            </a:r>
            <a:r>
              <a:rPr sz="1900" b="0" dirty="0" err="1" smtClean="0"/>
              <a:t>działania</a:t>
            </a:r>
            <a:r>
              <a:rPr sz="1900" b="0" dirty="0" smtClean="0"/>
              <a:t> </a:t>
            </a:r>
            <a:r>
              <a:rPr sz="1900" b="0" dirty="0" err="1" smtClean="0"/>
              <a:t>związane</a:t>
            </a:r>
            <a:r>
              <a:rPr sz="1900" b="0" dirty="0" smtClean="0"/>
              <a:t> z </a:t>
            </a:r>
            <a:r>
              <a:rPr sz="1900" b="0" dirty="0" err="1" smtClean="0"/>
              <a:t>tworzeniem</a:t>
            </a:r>
            <a:r>
              <a:rPr sz="1900" b="0" dirty="0" smtClean="0"/>
              <a:t>, </a:t>
            </a:r>
            <a:r>
              <a:rPr sz="1900" b="0" dirty="0" err="1" smtClean="0"/>
              <a:t>utrzymywaniem</a:t>
            </a:r>
            <a:r>
              <a:rPr sz="1900" b="0" dirty="0" smtClean="0"/>
              <a:t> </a:t>
            </a:r>
            <a:r>
              <a:rPr sz="1900" b="0" dirty="0" err="1" smtClean="0"/>
              <a:t>i</a:t>
            </a:r>
            <a:r>
              <a:rPr sz="1900" b="0" dirty="0" smtClean="0"/>
              <a:t> </a:t>
            </a:r>
            <a:r>
              <a:rPr sz="1900" b="0" dirty="0" err="1" smtClean="0"/>
              <a:t>rozwijaniem</a:t>
            </a:r>
            <a:r>
              <a:rPr sz="1900" b="0" dirty="0" smtClean="0"/>
              <a:t> </a:t>
            </a:r>
            <a:r>
              <a:rPr sz="1900" b="0" dirty="0" err="1" smtClean="0"/>
              <a:t>infrastruktury</a:t>
            </a:r>
            <a:r>
              <a:rPr sz="1900" b="0" dirty="0" smtClean="0"/>
              <a:t>, w </a:t>
            </a:r>
            <a:r>
              <a:rPr sz="1900" b="0" dirty="0" err="1" smtClean="0"/>
              <a:t>zakresie</a:t>
            </a:r>
            <a:r>
              <a:rPr sz="1900" b="0" dirty="0" smtClean="0"/>
              <a:t> </a:t>
            </a:r>
            <a:r>
              <a:rPr sz="1900" b="0" dirty="0" err="1" smtClean="0"/>
              <a:t>przyporządkowanych</a:t>
            </a:r>
            <a:r>
              <a:rPr sz="1900" b="0" dirty="0" smtClean="0"/>
              <a:t> </a:t>
            </a:r>
            <a:r>
              <a:rPr sz="1900" b="0" dirty="0" err="1" smtClean="0"/>
              <a:t>im</a:t>
            </a:r>
            <a:r>
              <a:rPr sz="1900" b="0" dirty="0" smtClean="0"/>
              <a:t> </a:t>
            </a:r>
            <a:r>
              <a:rPr sz="1900" b="0" dirty="0" err="1" smtClean="0"/>
              <a:t>tematów</a:t>
            </a:r>
            <a:r>
              <a:rPr sz="1900" b="0" dirty="0" smtClean="0"/>
              <a:t> </a:t>
            </a:r>
            <a:r>
              <a:rPr sz="1900" b="0" dirty="0" err="1" smtClean="0"/>
              <a:t>danych</a:t>
            </a:r>
            <a:r>
              <a:rPr sz="1900" b="0" dirty="0" smtClean="0"/>
              <a:t> </a:t>
            </a:r>
            <a:r>
              <a:rPr sz="1900" b="0" dirty="0" err="1" smtClean="0"/>
              <a:t>przestrzennych</a:t>
            </a:r>
            <a:r>
              <a:rPr sz="1900" b="0" dirty="0" smtClean="0"/>
              <a:t>, </a:t>
            </a:r>
            <a:r>
              <a:rPr sz="1900" b="0" dirty="0" err="1" smtClean="0"/>
              <a:t>mając</a:t>
            </a:r>
            <a:r>
              <a:rPr sz="1900" b="0" dirty="0" smtClean="0"/>
              <a:t> w </a:t>
            </a:r>
            <a:r>
              <a:rPr sz="1900" b="0" dirty="0" err="1" smtClean="0"/>
              <a:t>szczególności</a:t>
            </a:r>
            <a:r>
              <a:rPr sz="1900" b="0" dirty="0" smtClean="0"/>
              <a:t> </a:t>
            </a:r>
            <a:r>
              <a:rPr sz="1900" b="0" dirty="0" err="1" smtClean="0"/>
              <a:t>na</a:t>
            </a:r>
            <a:r>
              <a:rPr sz="1900" b="0" dirty="0" smtClean="0"/>
              <a:t> </a:t>
            </a:r>
            <a:r>
              <a:rPr sz="1900" b="0" dirty="0" err="1" smtClean="0"/>
              <a:t>względzie</a:t>
            </a:r>
            <a:r>
              <a:rPr sz="1900" b="0" dirty="0" smtClean="0"/>
              <a:t> </a:t>
            </a:r>
            <a:r>
              <a:rPr sz="1900" b="0" dirty="0" err="1" smtClean="0"/>
              <a:t>zapewnienie</a:t>
            </a:r>
            <a:r>
              <a:rPr sz="1900" b="0" dirty="0" smtClean="0"/>
              <a:t> </a:t>
            </a:r>
            <a:r>
              <a:rPr sz="1900" b="0" dirty="0" err="1" smtClean="0"/>
              <a:t>zgodności</a:t>
            </a:r>
            <a:r>
              <a:rPr sz="1900" b="0" dirty="0" smtClean="0"/>
              <a:t> </a:t>
            </a:r>
            <a:r>
              <a:rPr sz="1900" b="0" dirty="0" err="1" smtClean="0"/>
              <a:t>tych</a:t>
            </a:r>
            <a:r>
              <a:rPr sz="1900" b="0" dirty="0" smtClean="0"/>
              <a:t> </a:t>
            </a:r>
            <a:r>
              <a:rPr sz="1900" b="0" dirty="0" err="1" smtClean="0"/>
              <a:t>działań</a:t>
            </a:r>
            <a:r>
              <a:rPr sz="1900" b="0" dirty="0" smtClean="0"/>
              <a:t>, w </a:t>
            </a:r>
            <a:r>
              <a:rPr sz="1900" b="0" dirty="0" err="1" smtClean="0"/>
              <a:t>tym</a:t>
            </a:r>
            <a:r>
              <a:rPr sz="1900" b="0" dirty="0" smtClean="0"/>
              <a:t> </a:t>
            </a:r>
            <a:r>
              <a:rPr sz="1900" b="0" dirty="0" err="1" smtClean="0"/>
              <a:t>wprowadzanych</a:t>
            </a:r>
            <a:r>
              <a:rPr sz="1900" b="0" dirty="0" smtClean="0"/>
              <a:t> </a:t>
            </a:r>
            <a:r>
              <a:rPr sz="1900" b="0" dirty="0" err="1" smtClean="0"/>
              <a:t>rozwiązań</a:t>
            </a:r>
            <a:r>
              <a:rPr sz="1900" b="0" dirty="0" smtClean="0"/>
              <a:t> </a:t>
            </a:r>
            <a:r>
              <a:rPr sz="1900" b="0" dirty="0" err="1" smtClean="0"/>
              <a:t>technicznych</a:t>
            </a:r>
            <a:r>
              <a:rPr sz="1900" b="0" dirty="0" smtClean="0"/>
              <a:t>, z </a:t>
            </a:r>
            <a:r>
              <a:rPr sz="1900" b="0" dirty="0" err="1" smtClean="0"/>
              <a:t>przepisami</a:t>
            </a:r>
            <a:r>
              <a:rPr sz="1900" b="0" dirty="0" smtClean="0"/>
              <a:t> </a:t>
            </a:r>
            <a:r>
              <a:rPr sz="1900" b="0" dirty="0" err="1" smtClean="0"/>
              <a:t>dotyczącymi</a:t>
            </a:r>
            <a:r>
              <a:rPr sz="1900" b="0" dirty="0" smtClean="0"/>
              <a:t> </a:t>
            </a:r>
            <a:r>
              <a:rPr sz="1900" b="0" dirty="0" err="1" smtClean="0"/>
              <a:t>infrastruktury</a:t>
            </a:r>
            <a:r>
              <a:rPr sz="1900" b="0" dirty="0" smtClean="0"/>
              <a:t> </a:t>
            </a:r>
            <a:r>
              <a:rPr sz="1900" b="0" dirty="0" err="1" smtClean="0"/>
              <a:t>informacji</a:t>
            </a:r>
            <a:r>
              <a:rPr sz="1900" b="0" dirty="0" smtClean="0"/>
              <a:t> </a:t>
            </a:r>
            <a:r>
              <a:rPr sz="1900" b="0" dirty="0" err="1" smtClean="0"/>
              <a:t>przestrzennej</a:t>
            </a:r>
            <a:r>
              <a:rPr lang="pl-PL" sz="1900" b="0" dirty="0" smtClean="0"/>
              <a:t>.</a:t>
            </a: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a:xfrm>
            <a:off x="1547664" y="116632"/>
            <a:ext cx="4752528" cy="792088"/>
          </a:xfrm>
        </p:spPr>
        <p:txBody>
          <a:bodyPr>
            <a:normAutofit/>
          </a:bodyPr>
          <a:lstStyle/>
          <a:p>
            <a:pPr eaLnBrk="1" fontAlgn="auto">
              <a:spcBef>
                <a:spcPts val="0"/>
              </a:spcBef>
              <a:spcAft>
                <a:spcPts val="0"/>
              </a:spcAft>
              <a:defRPr/>
            </a:pPr>
            <a:r>
              <a:rPr b="0" dirty="0" err="1" smtClean="0">
                <a:solidFill>
                  <a:srgbClr val="000000"/>
                </a:solidFill>
              </a:rPr>
              <a:t>Terminy</a:t>
            </a:r>
            <a:r>
              <a:rPr b="0" dirty="0" smtClean="0">
                <a:solidFill>
                  <a:srgbClr val="000000"/>
                </a:solidFill>
              </a:rPr>
              <a:t> </a:t>
            </a:r>
            <a:r>
              <a:rPr b="0" dirty="0" smtClean="0">
                <a:solidFill>
                  <a:srgbClr val="000000"/>
                </a:solidFill>
              </a:rPr>
              <a:t>INSPIRE</a:t>
            </a:r>
            <a:endParaRPr sz="2400" b="0" dirty="0" smtClean="0"/>
          </a:p>
        </p:txBody>
      </p:sp>
      <p:sp>
        <p:nvSpPr>
          <p:cNvPr id="3" name="Symbol zastępczy zawartości 2"/>
          <p:cNvSpPr txBox="1">
            <a:spLocks noGrp="1"/>
          </p:cNvSpPr>
          <p:nvPr>
            <p:ph idx="1"/>
          </p:nvPr>
        </p:nvSpPr>
        <p:spPr/>
        <p:txBody>
          <a:bodyPr/>
          <a:lstStyle/>
          <a:p>
            <a:pPr>
              <a:buNone/>
              <a:defRPr/>
            </a:pPr>
            <a:r>
              <a:rPr lang="pl-PL" b="0" u="sng" dirty="0" smtClean="0">
                <a:solidFill>
                  <a:srgbClr val="000000"/>
                </a:solidFill>
              </a:rPr>
              <a:t>Terminy INSPIRE </a:t>
            </a:r>
            <a:r>
              <a:rPr lang="pl-PL" b="0" u="sng" dirty="0" smtClean="0">
                <a:solidFill>
                  <a:srgbClr val="000000"/>
                </a:solidFill>
              </a:rPr>
              <a:t>– Metadane</a:t>
            </a:r>
          </a:p>
          <a:p>
            <a:pPr>
              <a:buFont typeface="Arial"/>
              <a:buChar char="•"/>
              <a:defRPr/>
            </a:pPr>
            <a:r>
              <a:rPr b="0" dirty="0" smtClean="0"/>
              <a:t>do </a:t>
            </a:r>
            <a:r>
              <a:rPr b="0" dirty="0" smtClean="0"/>
              <a:t>3 grudnia 2010r. - opracowane dla zbiorów i usług tematów z I </a:t>
            </a:r>
            <a:r>
              <a:rPr b="0" dirty="0" err="1" smtClean="0"/>
              <a:t>I</a:t>
            </a:r>
            <a:r>
              <a:rPr b="0" dirty="0" smtClean="0"/>
              <a:t> II grupy tematycznej</a:t>
            </a:r>
          </a:p>
          <a:p>
            <a:pPr eaLnBrk="1" fontAlgn="auto">
              <a:spcAft>
                <a:spcPts val="0"/>
              </a:spcAft>
              <a:buFont typeface="Arial"/>
              <a:buChar char="•"/>
              <a:defRPr/>
            </a:pPr>
            <a:endParaRPr b="0" dirty="0" smtClean="0"/>
          </a:p>
          <a:p>
            <a:pPr eaLnBrk="1" fontAlgn="auto">
              <a:spcAft>
                <a:spcPts val="0"/>
              </a:spcAft>
              <a:buFont typeface="Arial"/>
              <a:buChar char="•"/>
              <a:defRPr/>
            </a:pPr>
            <a:r>
              <a:rPr b="0" dirty="0" smtClean="0"/>
              <a:t>do 3 grudnia </a:t>
            </a:r>
            <a:r>
              <a:rPr b="0" dirty="0" err="1" smtClean="0"/>
              <a:t>2013r</a:t>
            </a:r>
            <a:r>
              <a:rPr b="0" dirty="0" smtClean="0"/>
              <a:t>. - opracowane dla zbiorów i usług tematów z III grupy tematycznej</a:t>
            </a:r>
          </a:p>
          <a:p>
            <a:pPr eaLnBrk="1" fontAlgn="auto">
              <a:spcAft>
                <a:spcPts val="0"/>
              </a:spcAft>
              <a:buFont typeface="Arial"/>
              <a:buChar char="•"/>
              <a:defRPr/>
            </a:pPr>
            <a:endParaRPr lang="pl-PL" b="0" dirty="0" smtClean="0">
              <a:solidFill>
                <a:srgbClr val="000000"/>
              </a:solidFill>
            </a:endParaRPr>
          </a:p>
        </p:txBody>
      </p:sp>
      <p:sp>
        <p:nvSpPr>
          <p:cNvPr id="4" name="Prostokąt 3"/>
          <p:cNvSpPr/>
          <p:nvPr/>
        </p:nvSpPr>
        <p:spPr>
          <a:xfrm>
            <a:off x="539552" y="5013176"/>
            <a:ext cx="4942379" cy="523220"/>
          </a:xfrm>
          <a:prstGeom prst="rect">
            <a:avLst/>
          </a:prstGeom>
        </p:spPr>
        <p:txBody>
          <a:bodyPr wrap="none">
            <a:spAutoFit/>
          </a:bodyPr>
          <a:lstStyle/>
          <a:p>
            <a:r>
              <a:rPr lang="pl-PL" sz="2800" u="sng" dirty="0" smtClean="0">
                <a:ln w="12700">
                  <a:solidFill>
                    <a:schemeClr val="tx2">
                      <a:satMod val="155000"/>
                    </a:schemeClr>
                  </a:solidFill>
                  <a:prstDash val="solid"/>
                </a:ln>
                <a:solidFill>
                  <a:srgbClr val="000000"/>
                </a:solidFill>
                <a:effectLst>
                  <a:outerShdw blurRad="41275" dist="20320" dir="1800000" algn="tl" rotWithShape="0">
                    <a:srgbClr val="000000">
                      <a:alpha val="40000"/>
                    </a:srgbClr>
                  </a:outerShdw>
                </a:effectLst>
              </a:rPr>
              <a:t>Terminy INSPIRE – Zbiory danych</a:t>
            </a:r>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Terminy INSPIRE – Usługi</a:t>
            </a:r>
            <a:br>
              <a:rPr b="0" smtClean="0"/>
            </a:br>
            <a:endParaRPr b="0" smtClean="0"/>
          </a:p>
        </p:txBody>
      </p:sp>
      <p:sp>
        <p:nvSpPr>
          <p:cNvPr id="3" name="Symbol zastępczy zawartości 2"/>
          <p:cNvSpPr txBox="1">
            <a:spLocks noGrp="1"/>
          </p:cNvSpPr>
          <p:nvPr>
            <p:ph idx="1"/>
          </p:nvPr>
        </p:nvSpPr>
        <p:spPr>
          <a:xfrm>
            <a:off x="323528" y="1196752"/>
            <a:ext cx="8229600" cy="5184576"/>
          </a:xfrm>
        </p:spPr>
        <p:txBody>
          <a:bodyPr>
            <a:normAutofit lnSpcReduction="10000"/>
          </a:bodyPr>
          <a:lstStyle/>
          <a:p>
            <a:pPr eaLnBrk="1" fontAlgn="auto">
              <a:spcAft>
                <a:spcPts val="0"/>
              </a:spcAft>
              <a:buFont typeface="Arial"/>
              <a:buChar char="•"/>
              <a:defRPr/>
            </a:pPr>
            <a:r>
              <a:rPr b="0" dirty="0" smtClean="0"/>
              <a:t>Do 9 </a:t>
            </a:r>
            <a:r>
              <a:rPr b="0" dirty="0" err="1" smtClean="0"/>
              <a:t>maja</a:t>
            </a:r>
            <a:r>
              <a:rPr b="0" dirty="0" smtClean="0"/>
              <a:t> 2011r. </a:t>
            </a:r>
            <a:r>
              <a:rPr b="0" dirty="0" err="1" smtClean="0">
                <a:solidFill>
                  <a:srgbClr val="FF0000"/>
                </a:solidFill>
              </a:rPr>
              <a:t>początkowa</a:t>
            </a:r>
            <a:r>
              <a:rPr b="0" dirty="0" smtClean="0">
                <a:solidFill>
                  <a:srgbClr val="FF0000"/>
                </a:solidFill>
              </a:rPr>
              <a:t> </a:t>
            </a:r>
            <a:r>
              <a:rPr b="0" dirty="0" err="1" smtClean="0"/>
              <a:t>zdolność</a:t>
            </a:r>
            <a:r>
              <a:rPr b="0" dirty="0" smtClean="0"/>
              <a:t> </a:t>
            </a:r>
            <a:r>
              <a:rPr b="0" dirty="0" err="1" smtClean="0"/>
              <a:t>operacyjna</a:t>
            </a:r>
            <a:r>
              <a:rPr b="0" dirty="0" smtClean="0"/>
              <a:t> </a:t>
            </a:r>
            <a:r>
              <a:rPr b="0" dirty="0" err="1" smtClean="0"/>
              <a:t>usług</a:t>
            </a:r>
            <a:r>
              <a:rPr b="0" dirty="0" smtClean="0"/>
              <a:t> </a:t>
            </a:r>
            <a:r>
              <a:rPr b="0" dirty="0" err="1" smtClean="0"/>
              <a:t>wyszukiwania</a:t>
            </a:r>
            <a:r>
              <a:rPr b="0" dirty="0" smtClean="0"/>
              <a:t> </a:t>
            </a:r>
            <a:r>
              <a:rPr b="0" dirty="0" err="1" smtClean="0"/>
              <a:t>i</a:t>
            </a:r>
            <a:r>
              <a:rPr b="0" dirty="0" smtClean="0"/>
              <a:t> </a:t>
            </a:r>
            <a:r>
              <a:rPr b="0" dirty="0" err="1" smtClean="0"/>
              <a:t>przeglądania</a:t>
            </a:r>
            <a:endParaRPr b="0" dirty="0" smtClean="0"/>
          </a:p>
          <a:p>
            <a:pPr eaLnBrk="1" fontAlgn="auto">
              <a:spcAft>
                <a:spcPts val="0"/>
              </a:spcAft>
              <a:buFont typeface="Arial"/>
              <a:buChar char="•"/>
              <a:defRPr/>
            </a:pPr>
            <a:r>
              <a:rPr b="0" dirty="0" smtClean="0"/>
              <a:t>Do 9 </a:t>
            </a:r>
            <a:r>
              <a:rPr b="0" dirty="0" err="1" smtClean="0"/>
              <a:t>listopada</a:t>
            </a:r>
            <a:r>
              <a:rPr b="0" dirty="0" smtClean="0"/>
              <a:t> 2011r. </a:t>
            </a:r>
            <a:r>
              <a:rPr lang="pl-PL" b="0" dirty="0" smtClean="0">
                <a:solidFill>
                  <a:srgbClr val="FF0000"/>
                </a:solidFill>
              </a:rPr>
              <a:t>świadczenie </a:t>
            </a:r>
            <a:r>
              <a:rPr b="0" dirty="0" err="1" smtClean="0">
                <a:solidFill>
                  <a:srgbClr val="FF0000"/>
                </a:solidFill>
              </a:rPr>
              <a:t>usług</a:t>
            </a:r>
            <a:r>
              <a:rPr b="0" dirty="0" smtClean="0">
                <a:solidFill>
                  <a:srgbClr val="FF0000"/>
                </a:solidFill>
              </a:rPr>
              <a:t> </a:t>
            </a:r>
            <a:r>
              <a:rPr b="0" dirty="0" err="1" smtClean="0"/>
              <a:t>wyszukiwania</a:t>
            </a:r>
            <a:r>
              <a:rPr b="0" dirty="0" smtClean="0"/>
              <a:t> </a:t>
            </a:r>
            <a:r>
              <a:rPr b="0" dirty="0" err="1" smtClean="0"/>
              <a:t>i</a:t>
            </a:r>
            <a:r>
              <a:rPr b="0" dirty="0" smtClean="0"/>
              <a:t> </a:t>
            </a:r>
            <a:r>
              <a:rPr b="0" dirty="0" err="1" smtClean="0"/>
              <a:t>przeglądania</a:t>
            </a:r>
            <a:endParaRPr lang="pl-PL" b="0" dirty="0" smtClean="0"/>
          </a:p>
          <a:p>
            <a:pPr marL="84138" indent="1588">
              <a:buNone/>
            </a:pPr>
            <a:r>
              <a:rPr lang="pl-PL" sz="1300" i="1" dirty="0" smtClean="0">
                <a:effectLst/>
              </a:rPr>
              <a:t>ROZPORZĄDZENIE KOMISJI (WE) NR 976/2009 z dnia 19 października 2009 r. w sprawie wykonania dyrektywy 2007/2/WE Parlamentu Europejskiego i Rady w zakresie usług sieciowych.</a:t>
            </a:r>
            <a:endParaRPr lang="pl-PL" sz="1300" b="0" i="1" dirty="0" smtClean="0">
              <a:effectLst/>
            </a:endParaRPr>
          </a:p>
          <a:p>
            <a:pPr eaLnBrk="1" fontAlgn="auto">
              <a:spcAft>
                <a:spcPts val="0"/>
              </a:spcAft>
              <a:buNone/>
              <a:defRPr/>
            </a:pPr>
            <a:endParaRPr b="0" dirty="0" smtClean="0"/>
          </a:p>
          <a:p>
            <a:pPr eaLnBrk="1" fontAlgn="auto">
              <a:spcAft>
                <a:spcPts val="0"/>
              </a:spcAft>
              <a:buFont typeface="Arial"/>
              <a:buChar char="•"/>
              <a:defRPr/>
            </a:pPr>
            <a:r>
              <a:rPr b="0" dirty="0" smtClean="0"/>
              <a:t>Do 28 </a:t>
            </a:r>
            <a:r>
              <a:rPr b="0" dirty="0" err="1" smtClean="0"/>
              <a:t>czerwca</a:t>
            </a:r>
            <a:r>
              <a:rPr b="0" dirty="0" smtClean="0"/>
              <a:t> 2012r. </a:t>
            </a:r>
            <a:r>
              <a:rPr lang="pl-PL" b="0" dirty="0" smtClean="0">
                <a:solidFill>
                  <a:srgbClr val="FF0000"/>
                </a:solidFill>
              </a:rPr>
              <a:t>początkowa</a:t>
            </a:r>
            <a:r>
              <a:rPr b="0" dirty="0" smtClean="0"/>
              <a:t> </a:t>
            </a:r>
            <a:r>
              <a:rPr b="0" dirty="0" err="1" smtClean="0"/>
              <a:t>zdolność</a:t>
            </a:r>
            <a:r>
              <a:rPr b="0" dirty="0" smtClean="0"/>
              <a:t> </a:t>
            </a:r>
            <a:r>
              <a:rPr b="0" dirty="0" err="1" smtClean="0"/>
              <a:t>operacyjna</a:t>
            </a:r>
            <a:r>
              <a:rPr b="0" dirty="0" smtClean="0"/>
              <a:t> </a:t>
            </a:r>
            <a:r>
              <a:rPr b="0" dirty="0" err="1" smtClean="0"/>
              <a:t>usług</a:t>
            </a:r>
            <a:r>
              <a:rPr b="0" dirty="0" smtClean="0"/>
              <a:t> </a:t>
            </a:r>
            <a:r>
              <a:rPr b="0" dirty="0" err="1" smtClean="0"/>
              <a:t>pobierania</a:t>
            </a:r>
            <a:r>
              <a:rPr b="0" dirty="0" smtClean="0"/>
              <a:t> </a:t>
            </a:r>
            <a:r>
              <a:rPr b="0" dirty="0" err="1" smtClean="0"/>
              <a:t>i</a:t>
            </a:r>
            <a:r>
              <a:rPr b="0" dirty="0" smtClean="0"/>
              <a:t> </a:t>
            </a:r>
            <a:r>
              <a:rPr b="0" dirty="0" err="1" smtClean="0"/>
              <a:t>przekształcania</a:t>
            </a:r>
            <a:endParaRPr b="0" dirty="0" smtClean="0"/>
          </a:p>
          <a:p>
            <a:pPr eaLnBrk="1" fontAlgn="auto">
              <a:spcAft>
                <a:spcPts val="0"/>
              </a:spcAft>
              <a:buFont typeface="Arial"/>
              <a:buChar char="•"/>
              <a:defRPr/>
            </a:pPr>
            <a:r>
              <a:rPr b="0" dirty="0" smtClean="0"/>
              <a:t>Do 28 </a:t>
            </a:r>
            <a:r>
              <a:rPr b="0" dirty="0" err="1" smtClean="0"/>
              <a:t>grudnia</a:t>
            </a:r>
            <a:r>
              <a:rPr b="0" dirty="0" smtClean="0"/>
              <a:t> 2012r. </a:t>
            </a:r>
            <a:r>
              <a:rPr lang="pl-PL" b="0" dirty="0" smtClean="0">
                <a:solidFill>
                  <a:srgbClr val="FF0000"/>
                </a:solidFill>
              </a:rPr>
              <a:t>świadczenie usług</a:t>
            </a:r>
            <a:r>
              <a:rPr b="0" dirty="0" smtClean="0"/>
              <a:t> </a:t>
            </a:r>
            <a:r>
              <a:rPr b="0" dirty="0" err="1" smtClean="0"/>
              <a:t>pobierania</a:t>
            </a:r>
            <a:r>
              <a:rPr b="0" dirty="0" smtClean="0"/>
              <a:t> </a:t>
            </a:r>
            <a:r>
              <a:rPr b="0" dirty="0" err="1" smtClean="0"/>
              <a:t>i</a:t>
            </a:r>
            <a:r>
              <a:rPr b="0" dirty="0" smtClean="0"/>
              <a:t> </a:t>
            </a:r>
            <a:r>
              <a:rPr b="0" dirty="0" err="1" smtClean="0"/>
              <a:t>przekształcania</a:t>
            </a:r>
            <a:endParaRPr lang="pl-PL" b="0" dirty="0" smtClean="0"/>
          </a:p>
          <a:p>
            <a:pPr marL="85725" indent="0">
              <a:buNone/>
            </a:pPr>
            <a:r>
              <a:rPr lang="pl-PL" sz="1300" i="1" dirty="0" smtClean="0">
                <a:effectLst/>
              </a:rPr>
              <a:t>ROZPORZĄDZENIE KOMISJI (UE) nr 1088/2010 z dnia 23 listopada 2010 r. zmieniające ROZPORZĄDZENIE KOMISJI (WE) NR 976/2009 z dnia 19 października 2009 r. w sprawie wykonania dyrektywy 2007/2/WE Parlamentu Europejskiego i Rady w zakresie usług sieciowych.</a:t>
            </a:r>
          </a:p>
          <a:p>
            <a:endParaRPr b="0" dirty="0" smtClean="0"/>
          </a:p>
          <a:p>
            <a:pPr eaLnBrk="1" fontAlgn="auto">
              <a:spcAft>
                <a:spcPts val="0"/>
              </a:spcAft>
              <a:buFont typeface="Arial"/>
              <a:buChar char="•"/>
              <a:defRPr/>
            </a:pPr>
            <a:endParaRPr b="0" dirty="0" smtClean="0"/>
          </a:p>
          <a:p>
            <a:pPr lvl="1" eaLnBrk="1" fontAlgn="auto">
              <a:spcAft>
                <a:spcPts val="0"/>
              </a:spcAft>
              <a:buFont typeface="Arial"/>
              <a:buChar char="–"/>
              <a:defRPr/>
            </a:pPr>
            <a:endParaRPr b="0" dirty="0" smtClean="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lang="pl-PL" b="0" dirty="0" smtClean="0"/>
              <a:t>Wybrane p</a:t>
            </a:r>
            <a:r>
              <a:rPr b="0" dirty="0" err="1" smtClean="0"/>
              <a:t>rodukty</a:t>
            </a:r>
            <a:r>
              <a:rPr b="0" dirty="0" smtClean="0"/>
              <a:t> </a:t>
            </a:r>
            <a:r>
              <a:rPr b="0" dirty="0" err="1" smtClean="0"/>
              <a:t>projektu</a:t>
            </a:r>
            <a:r>
              <a:rPr b="0" dirty="0" smtClean="0"/>
              <a:t> GEOPORTAL 2</a:t>
            </a:r>
          </a:p>
        </p:txBody>
      </p:sp>
      <p:sp>
        <p:nvSpPr>
          <p:cNvPr id="3" name="Symbol zastępczy zawartości 2"/>
          <p:cNvSpPr txBox="1">
            <a:spLocks noGrp="1"/>
          </p:cNvSpPr>
          <p:nvPr>
            <p:ph idx="1"/>
          </p:nvPr>
        </p:nvSpPr>
        <p:spPr>
          <a:xfrm>
            <a:off x="395536" y="1196752"/>
            <a:ext cx="8291264" cy="4929411"/>
          </a:xfrm>
        </p:spPr>
        <p:txBody>
          <a:bodyPr/>
          <a:lstStyle/>
          <a:p>
            <a:pPr eaLnBrk="1" fontAlgn="auto">
              <a:lnSpc>
                <a:spcPct val="80000"/>
              </a:lnSpc>
              <a:spcBef>
                <a:spcPts val="500"/>
              </a:spcBef>
              <a:spcAft>
                <a:spcPts val="0"/>
              </a:spcAft>
              <a:buFont typeface="Arial"/>
              <a:buChar char="•"/>
              <a:defRPr/>
            </a:pPr>
            <a:r>
              <a:rPr sz="2400" b="0" dirty="0" smtClean="0"/>
              <a:t>Dane</a:t>
            </a:r>
          </a:p>
          <a:p>
            <a:pPr lvl="1" eaLnBrk="1" fontAlgn="auto">
              <a:lnSpc>
                <a:spcPct val="80000"/>
              </a:lnSpc>
              <a:spcBef>
                <a:spcPts val="500"/>
              </a:spcBef>
              <a:spcAft>
                <a:spcPts val="0"/>
              </a:spcAft>
              <a:buFont typeface="Arial"/>
              <a:buChar char="–"/>
              <a:defRPr/>
            </a:pPr>
            <a:r>
              <a:rPr sz="2400" dirty="0" err="1" smtClean="0">
                <a:solidFill>
                  <a:srgbClr val="FF0000"/>
                </a:solidFill>
              </a:rPr>
              <a:t>Strategia</a:t>
            </a:r>
            <a:r>
              <a:rPr sz="2400" dirty="0" smtClean="0">
                <a:solidFill>
                  <a:srgbClr val="FF0000"/>
                </a:solidFill>
              </a:rPr>
              <a:t> </a:t>
            </a:r>
            <a:r>
              <a:rPr sz="2400" dirty="0" err="1" smtClean="0">
                <a:solidFill>
                  <a:srgbClr val="FF0000"/>
                </a:solidFill>
              </a:rPr>
              <a:t>harmonizacji</a:t>
            </a:r>
            <a:r>
              <a:rPr sz="2400" dirty="0" smtClean="0">
                <a:solidFill>
                  <a:srgbClr val="FF0000"/>
                </a:solidFill>
              </a:rPr>
              <a:t> </a:t>
            </a:r>
            <a:r>
              <a:rPr sz="2400" dirty="0" err="1" smtClean="0">
                <a:solidFill>
                  <a:srgbClr val="FF0000"/>
                </a:solidFill>
              </a:rPr>
              <a:t>danych</a:t>
            </a:r>
            <a:r>
              <a:rPr sz="2400" dirty="0" smtClean="0">
                <a:solidFill>
                  <a:srgbClr val="FF0000"/>
                </a:solidFill>
              </a:rPr>
              <a:t> </a:t>
            </a:r>
            <a:r>
              <a:rPr sz="2400" dirty="0" err="1" smtClean="0">
                <a:solidFill>
                  <a:srgbClr val="FF0000"/>
                </a:solidFill>
              </a:rPr>
              <a:t>i</a:t>
            </a:r>
            <a:r>
              <a:rPr sz="2400" dirty="0" smtClean="0">
                <a:solidFill>
                  <a:srgbClr val="FF0000"/>
                </a:solidFill>
              </a:rPr>
              <a:t> </a:t>
            </a:r>
            <a:r>
              <a:rPr sz="2400" dirty="0" err="1" smtClean="0">
                <a:solidFill>
                  <a:srgbClr val="FF0000"/>
                </a:solidFill>
              </a:rPr>
              <a:t>usług</a:t>
            </a:r>
            <a:r>
              <a:rPr sz="2400" dirty="0" smtClean="0">
                <a:solidFill>
                  <a:srgbClr val="FF0000"/>
                </a:solidFill>
              </a:rPr>
              <a:t> IIP</a:t>
            </a:r>
          </a:p>
          <a:p>
            <a:pPr lvl="1" eaLnBrk="1" fontAlgn="auto">
              <a:lnSpc>
                <a:spcPct val="80000"/>
              </a:lnSpc>
              <a:spcBef>
                <a:spcPts val="500"/>
              </a:spcBef>
              <a:spcAft>
                <a:spcPts val="0"/>
              </a:spcAft>
              <a:buFont typeface="Arial"/>
              <a:buChar char="–"/>
              <a:defRPr/>
            </a:pPr>
            <a:r>
              <a:rPr sz="2400" b="0" dirty="0" err="1" smtClean="0"/>
              <a:t>Narzędzia</a:t>
            </a:r>
            <a:r>
              <a:rPr sz="2400" b="0" dirty="0" smtClean="0"/>
              <a:t> do </a:t>
            </a:r>
            <a:r>
              <a:rPr sz="2400" b="0" dirty="0" err="1" smtClean="0"/>
              <a:t>harmonizacji</a:t>
            </a:r>
            <a:endParaRPr sz="2400" b="0" dirty="0" smtClean="0"/>
          </a:p>
          <a:p>
            <a:pPr eaLnBrk="1" fontAlgn="auto">
              <a:lnSpc>
                <a:spcPct val="80000"/>
              </a:lnSpc>
              <a:spcBef>
                <a:spcPts val="500"/>
              </a:spcBef>
              <a:spcAft>
                <a:spcPts val="0"/>
              </a:spcAft>
              <a:buFont typeface="Arial"/>
              <a:buChar char="•"/>
              <a:defRPr/>
            </a:pPr>
            <a:endParaRPr sz="2400" b="0" dirty="0" smtClean="0"/>
          </a:p>
          <a:p>
            <a:pPr eaLnBrk="1" fontAlgn="auto">
              <a:lnSpc>
                <a:spcPct val="80000"/>
              </a:lnSpc>
              <a:spcBef>
                <a:spcPts val="500"/>
              </a:spcBef>
              <a:spcAft>
                <a:spcPts val="0"/>
              </a:spcAft>
              <a:buFont typeface="Arial"/>
              <a:buChar char="•"/>
              <a:defRPr/>
            </a:pPr>
            <a:r>
              <a:rPr sz="2400" b="0" dirty="0" smtClean="0"/>
              <a:t>Metadane</a:t>
            </a:r>
          </a:p>
          <a:p>
            <a:pPr lvl="1" eaLnBrk="1" fontAlgn="auto">
              <a:lnSpc>
                <a:spcPct val="80000"/>
              </a:lnSpc>
              <a:spcBef>
                <a:spcPts val="500"/>
              </a:spcBef>
              <a:spcAft>
                <a:spcPts val="0"/>
              </a:spcAft>
              <a:buFont typeface="Arial"/>
              <a:buChar char="–"/>
              <a:defRPr/>
            </a:pPr>
            <a:r>
              <a:rPr sz="2400" b="0" dirty="0" err="1" smtClean="0"/>
              <a:t>Profil</a:t>
            </a:r>
            <a:r>
              <a:rPr sz="2400" b="0" dirty="0" smtClean="0"/>
              <a:t> metadanych </a:t>
            </a:r>
            <a:r>
              <a:rPr sz="2400" b="0" dirty="0" err="1" smtClean="0"/>
              <a:t>dla</a:t>
            </a:r>
            <a:r>
              <a:rPr sz="2400" b="0" dirty="0" smtClean="0"/>
              <a:t> </a:t>
            </a:r>
            <a:r>
              <a:rPr sz="2400" b="0" dirty="0" err="1" smtClean="0"/>
              <a:t>PZGiK</a:t>
            </a:r>
            <a:endParaRPr sz="2400" b="0" dirty="0" smtClean="0"/>
          </a:p>
          <a:p>
            <a:pPr lvl="1" eaLnBrk="1" fontAlgn="auto">
              <a:lnSpc>
                <a:spcPct val="80000"/>
              </a:lnSpc>
              <a:spcBef>
                <a:spcPts val="500"/>
              </a:spcBef>
              <a:spcAft>
                <a:spcPts val="0"/>
              </a:spcAft>
              <a:buFont typeface="Arial"/>
              <a:buChar char="–"/>
              <a:defRPr/>
            </a:pPr>
            <a:r>
              <a:rPr sz="2400" dirty="0" err="1" smtClean="0">
                <a:solidFill>
                  <a:srgbClr val="FF0000"/>
                </a:solidFill>
              </a:rPr>
              <a:t>Edytor</a:t>
            </a:r>
            <a:r>
              <a:rPr sz="2400" dirty="0" smtClean="0">
                <a:solidFill>
                  <a:srgbClr val="FF0000"/>
                </a:solidFill>
              </a:rPr>
              <a:t> </a:t>
            </a:r>
            <a:r>
              <a:rPr sz="2400" dirty="0" err="1" smtClean="0">
                <a:solidFill>
                  <a:srgbClr val="FF0000"/>
                </a:solidFill>
              </a:rPr>
              <a:t>i</a:t>
            </a:r>
            <a:r>
              <a:rPr sz="2400" dirty="0" smtClean="0">
                <a:solidFill>
                  <a:srgbClr val="FF0000"/>
                </a:solidFill>
              </a:rPr>
              <a:t> </a:t>
            </a:r>
            <a:r>
              <a:rPr sz="2400" dirty="0" err="1" smtClean="0">
                <a:solidFill>
                  <a:srgbClr val="FF0000"/>
                </a:solidFill>
              </a:rPr>
              <a:t>walidator</a:t>
            </a:r>
            <a:r>
              <a:rPr sz="2400" dirty="0" smtClean="0">
                <a:solidFill>
                  <a:srgbClr val="FF0000"/>
                </a:solidFill>
              </a:rPr>
              <a:t> metadanych</a:t>
            </a:r>
          </a:p>
          <a:p>
            <a:pPr lvl="1" eaLnBrk="1" fontAlgn="auto">
              <a:lnSpc>
                <a:spcPct val="80000"/>
              </a:lnSpc>
              <a:spcBef>
                <a:spcPts val="500"/>
              </a:spcBef>
              <a:spcAft>
                <a:spcPts val="0"/>
              </a:spcAft>
              <a:buFont typeface="Arial"/>
              <a:buChar char="–"/>
              <a:defRPr/>
            </a:pPr>
            <a:r>
              <a:rPr sz="2400" b="0" dirty="0" smtClean="0"/>
              <a:t>Metadane </a:t>
            </a:r>
            <a:r>
              <a:rPr sz="2400" b="0" dirty="0" err="1" smtClean="0"/>
              <a:t>zbiorów</a:t>
            </a:r>
            <a:r>
              <a:rPr sz="2400" b="0" dirty="0" smtClean="0"/>
              <a:t> </a:t>
            </a:r>
            <a:r>
              <a:rPr sz="2400" b="0" dirty="0" err="1" smtClean="0"/>
              <a:t>i</a:t>
            </a:r>
            <a:r>
              <a:rPr sz="2400" b="0" dirty="0" smtClean="0"/>
              <a:t> </a:t>
            </a:r>
            <a:r>
              <a:rPr sz="2400" b="0" dirty="0" err="1" smtClean="0"/>
              <a:t>usług</a:t>
            </a:r>
            <a:r>
              <a:rPr sz="2400" b="0" dirty="0" smtClean="0"/>
              <a:t> (I </a:t>
            </a:r>
            <a:r>
              <a:rPr sz="2400" b="0" dirty="0" err="1" smtClean="0"/>
              <a:t>i</a:t>
            </a:r>
            <a:r>
              <a:rPr sz="2400" b="0" dirty="0" smtClean="0"/>
              <a:t> II </a:t>
            </a:r>
            <a:r>
              <a:rPr sz="2400" b="0" dirty="0" err="1" smtClean="0"/>
              <a:t>grupa</a:t>
            </a:r>
            <a:r>
              <a:rPr sz="2400" b="0" dirty="0" smtClean="0"/>
              <a:t>)</a:t>
            </a:r>
          </a:p>
          <a:p>
            <a:pPr eaLnBrk="1" fontAlgn="auto">
              <a:lnSpc>
                <a:spcPct val="80000"/>
              </a:lnSpc>
              <a:spcBef>
                <a:spcPts val="500"/>
              </a:spcBef>
              <a:spcAft>
                <a:spcPts val="0"/>
              </a:spcAft>
              <a:buFont typeface="Arial"/>
              <a:buChar char="•"/>
              <a:defRPr/>
            </a:pPr>
            <a:endParaRPr sz="2400" b="0" dirty="0" smtClean="0"/>
          </a:p>
          <a:p>
            <a:pPr eaLnBrk="1" fontAlgn="auto">
              <a:lnSpc>
                <a:spcPct val="80000"/>
              </a:lnSpc>
              <a:spcBef>
                <a:spcPts val="500"/>
              </a:spcBef>
              <a:spcAft>
                <a:spcPts val="0"/>
              </a:spcAft>
              <a:buFont typeface="Arial"/>
              <a:buChar char="•"/>
              <a:defRPr/>
            </a:pPr>
            <a:r>
              <a:rPr sz="2400" b="0" dirty="0" err="1" smtClean="0"/>
              <a:t>Systemy</a:t>
            </a:r>
            <a:r>
              <a:rPr sz="2400" b="0" dirty="0" smtClean="0"/>
              <a:t> </a:t>
            </a:r>
            <a:r>
              <a:rPr sz="2400" b="0" dirty="0" err="1" smtClean="0"/>
              <a:t>informatyczne</a:t>
            </a:r>
            <a:endParaRPr sz="2400" b="0" dirty="0" smtClean="0"/>
          </a:p>
          <a:p>
            <a:pPr lvl="1" eaLnBrk="1" fontAlgn="auto">
              <a:lnSpc>
                <a:spcPct val="80000"/>
              </a:lnSpc>
              <a:spcBef>
                <a:spcPts val="500"/>
              </a:spcBef>
              <a:spcAft>
                <a:spcPts val="0"/>
              </a:spcAft>
              <a:buFont typeface="Arial"/>
              <a:buChar char="–"/>
              <a:defRPr/>
            </a:pPr>
            <a:r>
              <a:rPr sz="2400" b="0" dirty="0" smtClean="0"/>
              <a:t>Broker INSPIRE , Broker </a:t>
            </a:r>
            <a:r>
              <a:rPr sz="2400" b="0" dirty="0" err="1" smtClean="0"/>
              <a:t>Krajowy</a:t>
            </a:r>
            <a:r>
              <a:rPr sz="2400" b="0" dirty="0" smtClean="0"/>
              <a:t>, Broker </a:t>
            </a:r>
            <a:r>
              <a:rPr sz="2400" b="0" dirty="0" err="1" smtClean="0"/>
              <a:t>Branżowy</a:t>
            </a:r>
            <a:endParaRPr sz="2400" b="0" dirty="0" smtClean="0"/>
          </a:p>
          <a:p>
            <a:pPr lvl="1" eaLnBrk="1" fontAlgn="auto">
              <a:lnSpc>
                <a:spcPct val="80000"/>
              </a:lnSpc>
              <a:spcBef>
                <a:spcPts val="500"/>
              </a:spcBef>
              <a:spcAft>
                <a:spcPts val="0"/>
              </a:spcAft>
              <a:buFont typeface="Arial"/>
              <a:buChar char="–"/>
              <a:defRPr/>
            </a:pPr>
            <a:r>
              <a:rPr sz="2400" dirty="0" smtClean="0">
                <a:solidFill>
                  <a:srgbClr val="FF0000"/>
                </a:solidFill>
              </a:rPr>
              <a:t>SDI – </a:t>
            </a:r>
            <a:r>
              <a:rPr sz="2400" dirty="0" err="1" smtClean="0">
                <a:solidFill>
                  <a:srgbClr val="FF0000"/>
                </a:solidFill>
              </a:rPr>
              <a:t>oprogramowanie</a:t>
            </a:r>
            <a:r>
              <a:rPr sz="2400" dirty="0" smtClean="0">
                <a:solidFill>
                  <a:srgbClr val="FF0000"/>
                </a:solidFill>
              </a:rPr>
              <a:t> </a:t>
            </a:r>
            <a:r>
              <a:rPr sz="2400" dirty="0" err="1" smtClean="0">
                <a:solidFill>
                  <a:srgbClr val="FF0000"/>
                </a:solidFill>
              </a:rPr>
              <a:t>węzła</a:t>
            </a:r>
            <a:r>
              <a:rPr sz="2400" dirty="0" smtClean="0">
                <a:solidFill>
                  <a:srgbClr val="FF0000"/>
                </a:solidFill>
              </a:rPr>
              <a:t> IIP</a:t>
            </a:r>
          </a:p>
          <a:p>
            <a:pPr eaLnBrk="1" fontAlgn="auto">
              <a:lnSpc>
                <a:spcPct val="80000"/>
              </a:lnSpc>
              <a:spcBef>
                <a:spcPts val="500"/>
              </a:spcBef>
              <a:spcAft>
                <a:spcPts val="0"/>
              </a:spcAft>
              <a:buFont typeface="Arial"/>
              <a:buNone/>
              <a:defRPr/>
            </a:pPr>
            <a:r>
              <a:rPr sz="2200" b="0" dirty="0" smtClean="0"/>
              <a:t> </a:t>
            </a: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Strategia harmonizacji</a:t>
            </a:r>
            <a:br>
              <a:rPr b="0" smtClean="0"/>
            </a:br>
            <a:r>
              <a:rPr b="0" smtClean="0"/>
              <a:t>- produkty</a:t>
            </a:r>
          </a:p>
        </p:txBody>
      </p:sp>
      <p:sp>
        <p:nvSpPr>
          <p:cNvPr id="3" name="Symbol zastępczy zawartości 2"/>
          <p:cNvSpPr txBox="1">
            <a:spLocks noGrp="1"/>
          </p:cNvSpPr>
          <p:nvPr>
            <p:ph idx="1"/>
          </p:nvPr>
        </p:nvSpPr>
        <p:spPr/>
        <p:txBody>
          <a:bodyPr/>
          <a:lstStyle/>
          <a:p>
            <a:pPr eaLnBrk="1" fontAlgn="auto">
              <a:spcAft>
                <a:spcPts val="0"/>
              </a:spcAft>
              <a:buFont typeface="Arial"/>
              <a:buChar char="•"/>
              <a:defRPr/>
            </a:pPr>
            <a:r>
              <a:rPr b="0" smtClean="0"/>
              <a:t>Strategia harmonizacji danych i usług IIP</a:t>
            </a:r>
          </a:p>
          <a:p>
            <a:pPr eaLnBrk="1" fontAlgn="auto">
              <a:spcAft>
                <a:spcPts val="0"/>
              </a:spcAft>
              <a:buFont typeface="Arial"/>
              <a:buChar char="•"/>
              <a:defRPr/>
            </a:pPr>
            <a:r>
              <a:rPr b="0" smtClean="0"/>
              <a:t>Opis zidentyfikowanych zbiorów danych</a:t>
            </a:r>
          </a:p>
          <a:p>
            <a:pPr eaLnBrk="1" fontAlgn="auto">
              <a:spcAft>
                <a:spcPts val="0"/>
              </a:spcAft>
              <a:buFont typeface="Arial"/>
              <a:buChar char="•"/>
              <a:defRPr/>
            </a:pPr>
            <a:r>
              <a:rPr b="0" smtClean="0"/>
              <a:t>Program i harmonogram działań dostosowawczych</a:t>
            </a:r>
          </a:p>
          <a:p>
            <a:pPr eaLnBrk="1" fontAlgn="auto">
              <a:spcAft>
                <a:spcPts val="0"/>
              </a:spcAft>
              <a:buFont typeface="Arial"/>
              <a:buChar char="•"/>
              <a:defRPr/>
            </a:pPr>
            <a:r>
              <a:rPr b="0" smtClean="0"/>
              <a:t>Kosztorys działań dostosowawczych</a:t>
            </a:r>
          </a:p>
          <a:p>
            <a:pPr eaLnBrk="1" fontAlgn="auto">
              <a:spcAft>
                <a:spcPts val="0"/>
              </a:spcAft>
              <a:buFont typeface="Arial"/>
              <a:buChar char="•"/>
              <a:defRPr/>
            </a:pPr>
            <a:r>
              <a:rPr b="0" smtClean="0"/>
              <a:t>Wzory porozumień pomiędzy „aktorami” IIP</a:t>
            </a:r>
          </a:p>
          <a:p>
            <a:pPr eaLnBrk="1" fontAlgn="auto">
              <a:spcAft>
                <a:spcPts val="0"/>
              </a:spcAft>
              <a:buFont typeface="Arial"/>
              <a:buChar char="•"/>
              <a:defRPr/>
            </a:pPr>
            <a:r>
              <a:rPr b="0" smtClean="0"/>
              <a:t>Reguły harmonizacji</a:t>
            </a:r>
          </a:p>
          <a:p>
            <a:pPr eaLnBrk="1" fontAlgn="auto">
              <a:spcAft>
                <a:spcPts val="0"/>
              </a:spcAft>
              <a:buFont typeface="Arial"/>
              <a:buChar char="•"/>
              <a:defRPr/>
            </a:pPr>
            <a:r>
              <a:rPr b="0" smtClean="0"/>
              <a:t>Reguły integracji danych</a:t>
            </a: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Edytor i walidator metadanych</a:t>
            </a:r>
          </a:p>
        </p:txBody>
      </p:sp>
      <p:sp>
        <p:nvSpPr>
          <p:cNvPr id="3" name="Symbol zastępczy zawartości 2"/>
          <p:cNvSpPr txBox="1">
            <a:spLocks noGrp="1"/>
          </p:cNvSpPr>
          <p:nvPr>
            <p:ph idx="1"/>
          </p:nvPr>
        </p:nvSpPr>
        <p:spPr/>
        <p:txBody>
          <a:bodyPr/>
          <a:lstStyle/>
          <a:p>
            <a:pPr eaLnBrk="1" fontAlgn="auto">
              <a:spcAft>
                <a:spcPts val="0"/>
              </a:spcAft>
              <a:buFont typeface="Arial"/>
              <a:buChar char="•"/>
              <a:defRPr/>
            </a:pPr>
            <a:r>
              <a:rPr b="0" smtClean="0"/>
              <a:t>Zasady udostępnienia dla organów wiodących</a:t>
            </a:r>
          </a:p>
          <a:p>
            <a:pPr lvl="1" eaLnBrk="1" fontAlgn="auto">
              <a:spcAft>
                <a:spcPts val="0"/>
              </a:spcAft>
              <a:buFont typeface="Arial"/>
              <a:buChar char="–"/>
              <a:defRPr/>
            </a:pPr>
            <a:r>
              <a:rPr b="0" smtClean="0"/>
              <a:t>Zawarcie porozumienia</a:t>
            </a:r>
          </a:p>
          <a:p>
            <a:pPr lvl="1" eaLnBrk="1" fontAlgn="auto">
              <a:spcAft>
                <a:spcPts val="0"/>
              </a:spcAft>
              <a:buFont typeface="Arial"/>
              <a:buChar char="–"/>
              <a:defRPr/>
            </a:pPr>
            <a:r>
              <a:rPr b="0" smtClean="0"/>
              <a:t>Nadanie uprawnień dostępu do edytora</a:t>
            </a:r>
          </a:p>
          <a:p>
            <a:pPr eaLnBrk="1" fontAlgn="auto">
              <a:spcAft>
                <a:spcPts val="0"/>
              </a:spcAft>
              <a:buFont typeface="Arial"/>
              <a:buChar char="•"/>
              <a:defRPr/>
            </a:pPr>
            <a:endParaRPr b="0" smtClean="0"/>
          </a:p>
          <a:p>
            <a:pPr eaLnBrk="1" fontAlgn="auto">
              <a:spcAft>
                <a:spcPts val="0"/>
              </a:spcAft>
              <a:buFont typeface="Arial"/>
              <a:buChar char="•"/>
              <a:defRPr/>
            </a:pPr>
            <a:r>
              <a:rPr b="0" smtClean="0"/>
              <a:t>Wsparcie GUGiK</a:t>
            </a:r>
          </a:p>
          <a:p>
            <a:pPr lvl="1" eaLnBrk="1" fontAlgn="auto">
              <a:spcAft>
                <a:spcPts val="0"/>
              </a:spcAft>
              <a:buFont typeface="Arial"/>
              <a:buChar char="–"/>
              <a:defRPr/>
            </a:pPr>
            <a:r>
              <a:rPr b="0" smtClean="0"/>
              <a:t>Szkolenie z zakresu wykorzystania narzędzi do edycji  i walidacji metadanych i przygotowania metadanych</a:t>
            </a: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a:xfrm>
            <a:off x="1331640" y="116632"/>
            <a:ext cx="5184576" cy="792088"/>
          </a:xfrm>
        </p:spPr>
        <p:txBody>
          <a:bodyPr>
            <a:normAutofit fontScale="90000"/>
          </a:bodyPr>
          <a:lstStyle/>
          <a:p>
            <a:pPr eaLnBrk="1" fontAlgn="auto">
              <a:spcBef>
                <a:spcPts val="0"/>
              </a:spcBef>
              <a:spcAft>
                <a:spcPts val="0"/>
              </a:spcAft>
              <a:defRPr/>
            </a:pPr>
            <a:r>
              <a:rPr b="0" dirty="0" smtClean="0"/>
              <a:t>SDI – </a:t>
            </a:r>
            <a:r>
              <a:rPr lang="pl-PL" b="0" dirty="0" smtClean="0"/>
              <a:t>oprogramowanie węzła IIP</a:t>
            </a:r>
            <a:endParaRPr b="0" dirty="0" smtClean="0"/>
          </a:p>
        </p:txBody>
      </p:sp>
      <p:sp>
        <p:nvSpPr>
          <p:cNvPr id="3" name="Symbol zastępczy zawartości 2"/>
          <p:cNvSpPr txBox="1">
            <a:spLocks noGrp="1"/>
          </p:cNvSpPr>
          <p:nvPr>
            <p:ph idx="1"/>
          </p:nvPr>
        </p:nvSpPr>
        <p:spPr/>
        <p:txBody>
          <a:bodyPr>
            <a:normAutofit/>
          </a:bodyPr>
          <a:lstStyle/>
          <a:p>
            <a:pPr indent="19050" eaLnBrk="1" fontAlgn="auto">
              <a:spcAft>
                <a:spcPts val="0"/>
              </a:spcAft>
              <a:buNone/>
              <a:defRPr/>
            </a:pPr>
            <a:r>
              <a:rPr lang="pl-PL" b="0" dirty="0" smtClean="0"/>
              <a:t>W związku z przewidzianą ustawą rolą i zadaniami organu wiodącego, konieczne jest dostosowanie w następujących obszarach:</a:t>
            </a:r>
            <a:endParaRPr b="0" dirty="0" smtClean="0"/>
          </a:p>
          <a:p>
            <a:pPr marL="1260475" lvl="1" eaLnBrk="1" fontAlgn="auto">
              <a:spcAft>
                <a:spcPts val="0"/>
              </a:spcAft>
              <a:buFont typeface="Arial"/>
              <a:buChar char="–"/>
              <a:defRPr/>
            </a:pPr>
            <a:r>
              <a:rPr b="0" dirty="0" smtClean="0"/>
              <a:t>Dane</a:t>
            </a:r>
            <a:r>
              <a:rPr lang="pl-PL" b="0" dirty="0" smtClean="0"/>
              <a:t> przestrzenne</a:t>
            </a:r>
            <a:endParaRPr b="0" dirty="0" smtClean="0"/>
          </a:p>
          <a:p>
            <a:pPr marL="1260475" lvl="1" eaLnBrk="1" fontAlgn="auto">
              <a:spcAft>
                <a:spcPts val="0"/>
              </a:spcAft>
              <a:buFont typeface="Arial"/>
              <a:buChar char="–"/>
              <a:defRPr/>
            </a:pPr>
            <a:r>
              <a:rPr b="0" dirty="0" err="1" smtClean="0"/>
              <a:t>Zasoby</a:t>
            </a:r>
            <a:r>
              <a:rPr b="0" dirty="0" smtClean="0"/>
              <a:t> </a:t>
            </a:r>
            <a:r>
              <a:rPr b="0" dirty="0" err="1" smtClean="0"/>
              <a:t>ludzkie</a:t>
            </a:r>
            <a:endParaRPr b="0" dirty="0" smtClean="0"/>
          </a:p>
          <a:p>
            <a:pPr marL="1260475" lvl="1" eaLnBrk="1" fontAlgn="auto">
              <a:spcAft>
                <a:spcPts val="0"/>
              </a:spcAft>
              <a:buFont typeface="Arial"/>
              <a:buChar char="–"/>
              <a:defRPr/>
            </a:pPr>
            <a:r>
              <a:rPr b="0" dirty="0" err="1" smtClean="0"/>
              <a:t>Infrastruktura</a:t>
            </a:r>
            <a:r>
              <a:rPr b="0" dirty="0" smtClean="0"/>
              <a:t> </a:t>
            </a:r>
            <a:r>
              <a:rPr b="0" dirty="0" err="1" smtClean="0"/>
              <a:t>techniczna</a:t>
            </a:r>
            <a:endParaRPr lang="pl-PL" b="0" dirty="0" smtClean="0"/>
          </a:p>
          <a:p>
            <a:pPr eaLnBrk="1" fontAlgn="auto">
              <a:spcAft>
                <a:spcPts val="0"/>
              </a:spcAft>
              <a:buFont typeface="Arial"/>
              <a:buChar char="•"/>
              <a:defRPr/>
            </a:pPr>
            <a:endParaRPr b="0" dirty="0" smtClean="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normAutofit fontScale="90000"/>
          </a:bodyPr>
          <a:lstStyle/>
          <a:p>
            <a:pPr eaLnBrk="1" fontAlgn="auto">
              <a:spcBef>
                <a:spcPts val="0"/>
              </a:spcBef>
              <a:spcAft>
                <a:spcPts val="0"/>
              </a:spcAft>
              <a:defRPr/>
            </a:pPr>
            <a:r>
              <a:rPr b="0" smtClean="0"/>
              <a:t>SDI – Dostosowanie</a:t>
            </a:r>
            <a:br>
              <a:rPr b="0" smtClean="0"/>
            </a:br>
            <a:r>
              <a:rPr b="0" smtClean="0"/>
              <a:t>Dane</a:t>
            </a:r>
          </a:p>
        </p:txBody>
      </p:sp>
      <p:sp>
        <p:nvSpPr>
          <p:cNvPr id="3" name="Symbol zastępczy zawartości 2"/>
          <p:cNvSpPr txBox="1">
            <a:spLocks noGrp="1"/>
          </p:cNvSpPr>
          <p:nvPr>
            <p:ph idx="1"/>
          </p:nvPr>
        </p:nvSpPr>
        <p:spPr>
          <a:xfrm>
            <a:off x="395536" y="1196752"/>
            <a:ext cx="8229600" cy="5184576"/>
          </a:xfrm>
        </p:spPr>
        <p:txBody>
          <a:bodyPr>
            <a:normAutofit/>
          </a:bodyPr>
          <a:lstStyle/>
          <a:p>
            <a:pPr eaLnBrk="1" fontAlgn="auto">
              <a:lnSpc>
                <a:spcPct val="80000"/>
              </a:lnSpc>
              <a:spcBef>
                <a:spcPts val="600"/>
              </a:spcBef>
              <a:spcAft>
                <a:spcPts val="0"/>
              </a:spcAft>
              <a:buNone/>
              <a:defRPr/>
            </a:pPr>
            <a:r>
              <a:rPr lang="pl-PL" sz="2400" b="0" dirty="0" smtClean="0"/>
              <a:t>ORGANY WIODĄCE POWINNY DOKONAĆ:</a:t>
            </a:r>
          </a:p>
          <a:p>
            <a:pPr eaLnBrk="1" fontAlgn="auto">
              <a:lnSpc>
                <a:spcPct val="80000"/>
              </a:lnSpc>
              <a:spcBef>
                <a:spcPts val="600"/>
              </a:spcBef>
              <a:spcAft>
                <a:spcPts val="0"/>
              </a:spcAft>
              <a:buNone/>
              <a:defRPr/>
            </a:pPr>
            <a:endParaRPr lang="pl-PL" sz="2400" b="0" dirty="0" smtClean="0"/>
          </a:p>
          <a:p>
            <a:pPr eaLnBrk="1" fontAlgn="auto">
              <a:lnSpc>
                <a:spcPct val="80000"/>
              </a:lnSpc>
              <a:spcBef>
                <a:spcPts val="600"/>
              </a:spcBef>
              <a:spcAft>
                <a:spcPts val="0"/>
              </a:spcAft>
              <a:buFont typeface="Arial"/>
              <a:buChar char="•"/>
              <a:defRPr/>
            </a:pPr>
            <a:r>
              <a:rPr sz="2400" b="0" dirty="0" err="1" smtClean="0"/>
              <a:t>Analiza</a:t>
            </a:r>
            <a:r>
              <a:rPr sz="2400" b="0" dirty="0" smtClean="0"/>
              <a:t> </a:t>
            </a:r>
            <a:r>
              <a:rPr sz="2400" b="0" dirty="0" err="1" smtClean="0"/>
              <a:t>zbiorów</a:t>
            </a:r>
            <a:r>
              <a:rPr sz="2400" b="0" dirty="0" smtClean="0"/>
              <a:t> </a:t>
            </a:r>
            <a:r>
              <a:rPr sz="2400" b="0" dirty="0" err="1" smtClean="0"/>
              <a:t>danych</a:t>
            </a:r>
            <a:r>
              <a:rPr sz="2400" b="0" dirty="0" smtClean="0"/>
              <a:t> </a:t>
            </a:r>
            <a:r>
              <a:rPr sz="2400" b="0" dirty="0" err="1" smtClean="0"/>
              <a:t>objętych</a:t>
            </a:r>
            <a:r>
              <a:rPr sz="2400" b="0" dirty="0" smtClean="0"/>
              <a:t> </a:t>
            </a:r>
            <a:r>
              <a:rPr sz="2400" b="0" dirty="0" err="1" smtClean="0"/>
              <a:t>tematami</a:t>
            </a:r>
            <a:endParaRPr sz="2400" b="0" dirty="0" smtClean="0"/>
          </a:p>
          <a:p>
            <a:pPr lvl="1" eaLnBrk="1" fontAlgn="auto">
              <a:lnSpc>
                <a:spcPct val="80000"/>
              </a:lnSpc>
              <a:spcAft>
                <a:spcPts val="0"/>
              </a:spcAft>
              <a:buFont typeface="Arial"/>
              <a:buChar char="–"/>
              <a:defRPr/>
            </a:pPr>
            <a:r>
              <a:rPr sz="2300" b="0" dirty="0" err="1" smtClean="0"/>
              <a:t>Przygotowanie</a:t>
            </a:r>
            <a:r>
              <a:rPr sz="2300" b="0" dirty="0" smtClean="0"/>
              <a:t> </a:t>
            </a:r>
            <a:r>
              <a:rPr sz="2300" b="0" dirty="0" err="1" smtClean="0"/>
              <a:t>listy</a:t>
            </a:r>
            <a:r>
              <a:rPr sz="2300" b="0" dirty="0" smtClean="0"/>
              <a:t> </a:t>
            </a:r>
            <a:r>
              <a:rPr sz="2300" b="0" dirty="0" err="1" smtClean="0"/>
              <a:t>zbiorów</a:t>
            </a:r>
            <a:endParaRPr sz="2300" b="0" dirty="0" smtClean="0"/>
          </a:p>
          <a:p>
            <a:pPr lvl="1" eaLnBrk="1" fontAlgn="auto">
              <a:lnSpc>
                <a:spcPct val="80000"/>
              </a:lnSpc>
              <a:spcAft>
                <a:spcPts val="0"/>
              </a:spcAft>
              <a:buFont typeface="Arial"/>
              <a:buChar char="–"/>
              <a:defRPr/>
            </a:pPr>
            <a:r>
              <a:rPr sz="2300" b="0" dirty="0" err="1" smtClean="0"/>
              <a:t>Zakres</a:t>
            </a:r>
            <a:r>
              <a:rPr sz="2300" b="0" dirty="0" smtClean="0"/>
              <a:t> </a:t>
            </a:r>
            <a:r>
              <a:rPr sz="2300" b="0" dirty="0" err="1" smtClean="0"/>
              <a:t>koniecznych</a:t>
            </a:r>
            <a:r>
              <a:rPr sz="2300" b="0" dirty="0" smtClean="0"/>
              <a:t> </a:t>
            </a:r>
            <a:r>
              <a:rPr sz="2300" b="0" dirty="0" err="1" smtClean="0"/>
              <a:t>przekształceń</a:t>
            </a:r>
            <a:r>
              <a:rPr sz="2300" b="0" dirty="0" smtClean="0"/>
              <a:t> </a:t>
            </a:r>
            <a:r>
              <a:rPr sz="2300" b="0" dirty="0" err="1" smtClean="0"/>
              <a:t>i</a:t>
            </a:r>
            <a:r>
              <a:rPr sz="2300" b="0" dirty="0" smtClean="0"/>
              <a:t> </a:t>
            </a:r>
            <a:r>
              <a:rPr sz="2300" b="0" dirty="0" err="1" smtClean="0"/>
              <a:t>uzupełnień</a:t>
            </a:r>
            <a:endParaRPr sz="2300" b="0" dirty="0" smtClean="0"/>
          </a:p>
          <a:p>
            <a:pPr lvl="1" eaLnBrk="1" fontAlgn="auto">
              <a:lnSpc>
                <a:spcPct val="80000"/>
              </a:lnSpc>
              <a:spcAft>
                <a:spcPts val="0"/>
              </a:spcAft>
              <a:buFont typeface="Arial"/>
              <a:buChar char="–"/>
              <a:defRPr/>
            </a:pPr>
            <a:r>
              <a:rPr sz="2300" b="0" dirty="0" err="1" smtClean="0"/>
              <a:t>Automatyzacja</a:t>
            </a:r>
            <a:r>
              <a:rPr sz="2300" b="0" dirty="0" smtClean="0"/>
              <a:t> </a:t>
            </a:r>
            <a:r>
              <a:rPr sz="2300" b="0" dirty="0" err="1" smtClean="0"/>
              <a:t>przekształceń</a:t>
            </a:r>
            <a:endParaRPr sz="2300" b="0" dirty="0" smtClean="0"/>
          </a:p>
          <a:p>
            <a:pPr lvl="2" eaLnBrk="1" fontAlgn="auto">
              <a:lnSpc>
                <a:spcPct val="80000"/>
              </a:lnSpc>
              <a:spcBef>
                <a:spcPts val="500"/>
              </a:spcBef>
              <a:spcAft>
                <a:spcPts val="0"/>
              </a:spcAft>
              <a:buFont typeface="Arial"/>
              <a:buChar char="•"/>
              <a:defRPr/>
            </a:pPr>
            <a:r>
              <a:rPr sz="2000" b="0" dirty="0" err="1" smtClean="0"/>
              <a:t>Przygotowanie</a:t>
            </a:r>
            <a:r>
              <a:rPr sz="2000" b="0" dirty="0" smtClean="0"/>
              <a:t> </a:t>
            </a:r>
            <a:r>
              <a:rPr sz="2000" b="0" dirty="0" err="1" smtClean="0"/>
              <a:t>inicjalnego</a:t>
            </a:r>
            <a:r>
              <a:rPr sz="2000" b="0" dirty="0" smtClean="0"/>
              <a:t> </a:t>
            </a:r>
            <a:r>
              <a:rPr sz="2000" b="0" dirty="0" err="1" smtClean="0"/>
              <a:t>modelu</a:t>
            </a:r>
            <a:r>
              <a:rPr sz="2000" b="0" dirty="0" smtClean="0"/>
              <a:t> </a:t>
            </a:r>
            <a:r>
              <a:rPr sz="2000" b="0" dirty="0" err="1" smtClean="0"/>
              <a:t>danych</a:t>
            </a:r>
            <a:endParaRPr sz="2000" b="0" dirty="0" smtClean="0"/>
          </a:p>
          <a:p>
            <a:pPr lvl="2" eaLnBrk="1" fontAlgn="auto">
              <a:lnSpc>
                <a:spcPct val="80000"/>
              </a:lnSpc>
              <a:spcBef>
                <a:spcPts val="500"/>
              </a:spcBef>
              <a:spcAft>
                <a:spcPts val="0"/>
              </a:spcAft>
              <a:buFont typeface="Arial"/>
              <a:buChar char="•"/>
              <a:defRPr/>
            </a:pPr>
            <a:r>
              <a:rPr sz="2000" b="0" dirty="0" err="1" smtClean="0"/>
              <a:t>Stworzenie</a:t>
            </a:r>
            <a:r>
              <a:rPr sz="2000" b="0" dirty="0" smtClean="0"/>
              <a:t> </a:t>
            </a:r>
            <a:r>
              <a:rPr sz="2000" b="0" dirty="0" err="1" smtClean="0"/>
              <a:t>schematu</a:t>
            </a:r>
            <a:r>
              <a:rPr sz="2000" b="0" dirty="0" smtClean="0"/>
              <a:t> </a:t>
            </a:r>
            <a:r>
              <a:rPr sz="2000" b="0" dirty="0" err="1" smtClean="0"/>
              <a:t>transformacji</a:t>
            </a:r>
            <a:endParaRPr sz="2000" b="0" dirty="0" smtClean="0"/>
          </a:p>
          <a:p>
            <a:pPr lvl="2" eaLnBrk="1" fontAlgn="auto">
              <a:lnSpc>
                <a:spcPct val="80000"/>
              </a:lnSpc>
              <a:spcBef>
                <a:spcPts val="500"/>
              </a:spcBef>
              <a:spcAft>
                <a:spcPts val="0"/>
              </a:spcAft>
              <a:buFont typeface="Arial"/>
              <a:buChar char="•"/>
              <a:defRPr/>
            </a:pPr>
            <a:r>
              <a:rPr sz="2000" b="0" dirty="0" err="1" smtClean="0"/>
              <a:t>Wykorzystanie</a:t>
            </a:r>
            <a:r>
              <a:rPr sz="2000" b="0" dirty="0" smtClean="0"/>
              <a:t> </a:t>
            </a:r>
            <a:r>
              <a:rPr sz="2000" b="0" dirty="0" err="1" smtClean="0"/>
              <a:t>narzędzi</a:t>
            </a:r>
            <a:r>
              <a:rPr sz="2000" b="0" dirty="0" smtClean="0"/>
              <a:t> do </a:t>
            </a:r>
            <a:r>
              <a:rPr sz="2000" b="0" dirty="0" err="1" smtClean="0"/>
              <a:t>harmonizacji</a:t>
            </a:r>
            <a:endParaRPr sz="2000" b="0" dirty="0" smtClean="0"/>
          </a:p>
          <a:p>
            <a:pPr lvl="2" eaLnBrk="1" fontAlgn="auto">
              <a:lnSpc>
                <a:spcPct val="80000"/>
              </a:lnSpc>
              <a:spcBef>
                <a:spcPts val="500"/>
              </a:spcBef>
              <a:spcAft>
                <a:spcPts val="0"/>
              </a:spcAft>
              <a:buFont typeface="Arial"/>
              <a:buChar char="•"/>
              <a:defRPr/>
            </a:pPr>
            <a:endParaRPr sz="2000" b="0" dirty="0" smtClean="0"/>
          </a:p>
          <a:p>
            <a:pPr eaLnBrk="1" fontAlgn="auto">
              <a:lnSpc>
                <a:spcPct val="80000"/>
              </a:lnSpc>
              <a:spcBef>
                <a:spcPts val="600"/>
              </a:spcBef>
              <a:spcAft>
                <a:spcPts val="0"/>
              </a:spcAft>
              <a:buFont typeface="Arial"/>
              <a:buChar char="•"/>
              <a:defRPr/>
            </a:pPr>
            <a:r>
              <a:rPr sz="2400" b="0" dirty="0" err="1" smtClean="0"/>
              <a:t>Wsparcie</a:t>
            </a:r>
            <a:r>
              <a:rPr sz="2400" b="0" dirty="0" smtClean="0"/>
              <a:t> GUGiK</a:t>
            </a:r>
          </a:p>
          <a:p>
            <a:pPr lvl="1" eaLnBrk="1" fontAlgn="auto">
              <a:lnSpc>
                <a:spcPct val="80000"/>
              </a:lnSpc>
              <a:spcAft>
                <a:spcPts val="0"/>
              </a:spcAft>
              <a:buFont typeface="Arial"/>
              <a:buChar char="–"/>
              <a:defRPr/>
            </a:pPr>
            <a:r>
              <a:rPr sz="2300" b="0" dirty="0" err="1" smtClean="0"/>
              <a:t>Szkolenia</a:t>
            </a:r>
            <a:r>
              <a:rPr sz="2300" b="0" dirty="0" smtClean="0"/>
              <a:t> z </a:t>
            </a:r>
            <a:r>
              <a:rPr sz="2300" b="0" dirty="0" err="1" smtClean="0"/>
              <a:t>zakresu</a:t>
            </a:r>
            <a:r>
              <a:rPr sz="2300" b="0" dirty="0" smtClean="0"/>
              <a:t> </a:t>
            </a:r>
            <a:r>
              <a:rPr sz="2300" b="0" dirty="0" err="1" smtClean="0"/>
              <a:t>tworzenia</a:t>
            </a:r>
            <a:r>
              <a:rPr sz="2300" b="0" dirty="0" smtClean="0"/>
              <a:t> metadanych</a:t>
            </a:r>
          </a:p>
          <a:p>
            <a:pPr lvl="1" eaLnBrk="1" fontAlgn="auto">
              <a:lnSpc>
                <a:spcPct val="80000"/>
              </a:lnSpc>
              <a:spcAft>
                <a:spcPts val="0"/>
              </a:spcAft>
              <a:buFont typeface="Arial"/>
              <a:buChar char="–"/>
              <a:defRPr/>
            </a:pPr>
            <a:r>
              <a:rPr sz="2300" b="0" dirty="0" err="1" smtClean="0"/>
              <a:t>Szkolenia</a:t>
            </a:r>
            <a:r>
              <a:rPr sz="2300" b="0" dirty="0" smtClean="0"/>
              <a:t> z </a:t>
            </a:r>
            <a:r>
              <a:rPr sz="2300" b="0" dirty="0" err="1" smtClean="0"/>
              <a:t>zakresu</a:t>
            </a:r>
            <a:r>
              <a:rPr sz="2300" b="0" dirty="0" smtClean="0"/>
              <a:t> </a:t>
            </a:r>
            <a:r>
              <a:rPr sz="2300" b="0" dirty="0" err="1" smtClean="0"/>
              <a:t>dostosowania</a:t>
            </a:r>
            <a:r>
              <a:rPr sz="2300" b="0" dirty="0" smtClean="0"/>
              <a:t> </a:t>
            </a:r>
            <a:r>
              <a:rPr sz="2300" b="0" dirty="0" err="1" smtClean="0"/>
              <a:t>danych</a:t>
            </a:r>
            <a:endParaRPr sz="2300" b="0" dirty="0" smtClean="0"/>
          </a:p>
          <a:p>
            <a:pPr lvl="1" eaLnBrk="1" fontAlgn="auto">
              <a:lnSpc>
                <a:spcPct val="80000"/>
              </a:lnSpc>
              <a:spcAft>
                <a:spcPts val="0"/>
              </a:spcAft>
              <a:buFont typeface="Arial"/>
              <a:buChar char="–"/>
              <a:defRPr/>
            </a:pPr>
            <a:r>
              <a:rPr sz="2300" b="0" dirty="0" err="1" smtClean="0"/>
              <a:t>Dostosowanie</a:t>
            </a:r>
            <a:r>
              <a:rPr sz="2300" b="0" dirty="0" smtClean="0"/>
              <a:t> </a:t>
            </a:r>
            <a:r>
              <a:rPr sz="2300" b="0" dirty="0" err="1" smtClean="0"/>
              <a:t>narzędzi</a:t>
            </a:r>
            <a:r>
              <a:rPr sz="2300" b="0" dirty="0" smtClean="0"/>
              <a:t> do </a:t>
            </a:r>
            <a:r>
              <a:rPr sz="2300" b="0" dirty="0" err="1" smtClean="0"/>
              <a:t>harmonizacji</a:t>
            </a:r>
            <a:r>
              <a:rPr sz="2300" b="0" dirty="0" smtClean="0"/>
              <a:t> </a:t>
            </a:r>
            <a:r>
              <a:rPr sz="2300" b="0" dirty="0" err="1" smtClean="0"/>
              <a:t>ze</a:t>
            </a:r>
            <a:r>
              <a:rPr sz="2300" b="0" dirty="0" smtClean="0"/>
              <a:t> </a:t>
            </a:r>
            <a:r>
              <a:rPr sz="2300" b="0" dirty="0" err="1" smtClean="0"/>
              <a:t>względu</a:t>
            </a:r>
            <a:r>
              <a:rPr sz="2300" b="0" dirty="0" smtClean="0"/>
              <a:t> </a:t>
            </a:r>
            <a:r>
              <a:rPr sz="2300" b="0" dirty="0" err="1" smtClean="0"/>
              <a:t>na</a:t>
            </a:r>
            <a:r>
              <a:rPr sz="2300" b="0" dirty="0" smtClean="0"/>
              <a:t> </a:t>
            </a:r>
            <a:r>
              <a:rPr sz="2300" b="0" dirty="0" err="1" smtClean="0"/>
              <a:t>specyfikę</a:t>
            </a:r>
            <a:r>
              <a:rPr sz="2300" b="0" dirty="0" smtClean="0"/>
              <a:t> </a:t>
            </a:r>
            <a:r>
              <a:rPr sz="2300" b="0" dirty="0" err="1" smtClean="0"/>
              <a:t>danych</a:t>
            </a:r>
            <a:r>
              <a:rPr sz="2300" b="0" dirty="0" smtClean="0"/>
              <a:t> </a:t>
            </a:r>
            <a:r>
              <a:rPr sz="2300" b="0" dirty="0" err="1" smtClean="0"/>
              <a:t>dostępnych</a:t>
            </a:r>
            <a:r>
              <a:rPr sz="2300" b="0" dirty="0" smtClean="0"/>
              <a:t> w </a:t>
            </a:r>
            <a:r>
              <a:rPr sz="2300" b="0" dirty="0" err="1" smtClean="0"/>
              <a:t>zasobach</a:t>
            </a:r>
            <a:r>
              <a:rPr sz="2300" b="0" dirty="0" smtClean="0"/>
              <a:t> </a:t>
            </a:r>
            <a:r>
              <a:rPr sz="2300" b="0" dirty="0" err="1" smtClean="0"/>
              <a:t>organu</a:t>
            </a:r>
            <a:r>
              <a:rPr sz="2300" b="0" dirty="0" smtClean="0"/>
              <a:t> </a:t>
            </a:r>
            <a:r>
              <a:rPr sz="2300" b="0" dirty="0" err="1" smtClean="0"/>
              <a:t>wiodącego</a:t>
            </a:r>
            <a:endParaRPr sz="2300" b="0" dirty="0" smtClean="0"/>
          </a:p>
          <a:p>
            <a:pPr lvl="1" eaLnBrk="1" fontAlgn="auto">
              <a:lnSpc>
                <a:spcPct val="80000"/>
              </a:lnSpc>
              <a:spcAft>
                <a:spcPts val="0"/>
              </a:spcAft>
              <a:buFont typeface="Arial"/>
              <a:buNone/>
              <a:defRPr/>
            </a:pPr>
            <a:endParaRPr sz="2300" b="0" dirty="0" smtClean="0"/>
          </a:p>
          <a:p>
            <a:pPr eaLnBrk="1" fontAlgn="auto">
              <a:lnSpc>
                <a:spcPct val="80000"/>
              </a:lnSpc>
              <a:spcBef>
                <a:spcPts val="600"/>
              </a:spcBef>
              <a:spcAft>
                <a:spcPts val="0"/>
              </a:spcAft>
              <a:buFont typeface="Arial"/>
              <a:buChar char="•"/>
              <a:defRPr/>
            </a:pPr>
            <a:endParaRPr sz="2400" b="0" dirty="0" smtClean="0"/>
          </a:p>
        </p:txBody>
      </p:sp>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2692</TotalTime>
  <Words>617</Words>
  <Application>Microsoft Office PowerPoint</Application>
  <PresentationFormat>Pokaz na ekranie (4:3)</PresentationFormat>
  <Paragraphs>122</Paragraphs>
  <Slides>13</Slides>
  <Notes>1</Notes>
  <HiddenSlides>0</HiddenSlides>
  <MMClips>0</MMClips>
  <ScaleCrop>false</ScaleCrop>
  <HeadingPairs>
    <vt:vector size="4" baseType="variant">
      <vt:variant>
        <vt:lpstr>Motyw</vt:lpstr>
      </vt:variant>
      <vt:variant>
        <vt:i4>1</vt:i4>
      </vt:variant>
      <vt:variant>
        <vt:lpstr>Tytuły slajdów</vt:lpstr>
      </vt:variant>
      <vt:variant>
        <vt:i4>13</vt:i4>
      </vt:variant>
    </vt:vector>
  </HeadingPairs>
  <TitlesOfParts>
    <vt:vector size="14" baseType="lpstr">
      <vt:lpstr>Motyw pakietu Office</vt:lpstr>
      <vt:lpstr>Projekt rozwiązań systemowych i technicznych dla organów wiodących i innych podmiotów współtworzących IIP</vt:lpstr>
      <vt:lpstr>Współdziałanie i koordynacja w zakresie IIP</vt:lpstr>
      <vt:lpstr>Terminy INSPIRE</vt:lpstr>
      <vt:lpstr>Terminy INSPIRE – Usługi </vt:lpstr>
      <vt:lpstr>Wybrane produkty projektu GEOPORTAL 2</vt:lpstr>
      <vt:lpstr>Strategia harmonizacji - produkty</vt:lpstr>
      <vt:lpstr>Edytor i walidator metadanych</vt:lpstr>
      <vt:lpstr>SDI – oprogramowanie węzła IIP</vt:lpstr>
      <vt:lpstr>SDI – Dostosowanie Dane</vt:lpstr>
      <vt:lpstr>SDI – Dostosowanie Zasoby ludzkie</vt:lpstr>
      <vt:lpstr>SDI – Dostosowanie Infrastruktura techniczna</vt:lpstr>
      <vt:lpstr>SDI – Hosting</vt:lpstr>
      <vt:lpstr>Dziękuję za uwagę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Orlińska Jolanta</dc:creator>
  <cp:lastModifiedBy>007</cp:lastModifiedBy>
  <cp:revision>96</cp:revision>
  <dcterms:created xsi:type="dcterms:W3CDTF">2010-10-22T14:41:31Z</dcterms:created>
  <dcterms:modified xsi:type="dcterms:W3CDTF">2011-05-11T08:20:25Z</dcterms:modified>
</cp:coreProperties>
</file>